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slide+xml" PartName="/ppt/slides/slide41.xml"/>
  <Override ContentType="application/vnd.openxmlformats-officedocument.presentationml.slide+xml" PartName="/ppt/slides/slide42.xml"/>
  <Override ContentType="application/vnd.openxmlformats-officedocument.presentationml.slide+xml" PartName="/ppt/slides/slide43.xml"/>
  <Override ContentType="application/vnd.openxmlformats-officedocument.presentationml.slide+xml" PartName="/ppt/slides/slide44.xml"/>
  <Override ContentType="application/vnd.openxmlformats-officedocument.presentationml.slide+xml" PartName="/ppt/slides/slide45.xml"/>
  <Override ContentType="application/vnd.openxmlformats-officedocument.presentationml.slide+xml" PartName="/ppt/slides/slide46.xml"/>
  <Override ContentType="application/vnd.openxmlformats-officedocument.presentationml.slide+xml" PartName="/ppt/slides/slide4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Lst>
  <p:sldSz cx="18288000" cy="10287000"/>
  <p:notesSz cx="6858000" cy="9144000"/>
  <p:embeddedFontLst>
    <p:embeddedFont>
      <p:font typeface="Telegraf Bold" charset="1" panose="00000800000000000000"/>
      <p:regular r:id="rId53"/>
    </p:embeddedFont>
    <p:embeddedFont>
      <p:font typeface="Telegraf" charset="1" panose="00000500000000000000"/>
      <p:regular r:id="rId54"/>
    </p:embeddedFont>
    <p:embeddedFont>
      <p:font typeface="Proxima Nova Condensed Bold" charset="1" panose="02000506030000020004"/>
      <p:regular r:id="rId55"/>
    </p:embeddedFont>
    <p:embeddedFont>
      <p:font typeface="Canva Sans" charset="1" panose="020B0503030501040103"/>
      <p:regular r:id="rId56"/>
    </p:embeddedFont>
    <p:embeddedFont>
      <p:font typeface="Gilda Display" charset="1" panose="02000000000000000000"/>
      <p:regular r:id="rId57"/>
    </p:embeddedFont>
    <p:embeddedFont>
      <p:font typeface="ITC Avant Garde Gothic" charset="1" panose="020B0502020202020204"/>
      <p:regular r:id="rId58"/>
    </p:embeddedFont>
    <p:embeddedFont>
      <p:font typeface="TT Fors" charset="1" panose="020B0003030001020000"/>
      <p:regular r:id="rId59"/>
    </p:embeddedFont>
    <p:embeddedFont>
      <p:font typeface="Canva Sans Bold" charset="1" panose="020B0803030501040103"/>
      <p:regular r:id="rId60"/>
    </p:embeddedFont>
    <p:embeddedFont>
      <p:font typeface="TT Fors Bold" charset="1" panose="020B0003030001020000"/>
      <p:regular r:id="rId61"/>
    </p:embeddedFont>
    <p:embeddedFont>
      <p:font typeface="Farro Bold" charset="1" panose="00000800000000000000"/>
      <p:regular r:id="rId62"/>
    </p:embeddedFont>
    <p:embeddedFont>
      <p:font typeface="Antique Olive" charset="1" panose="020B0603020204030204"/>
      <p:regular r:id="rId63"/>
    </p:embeddedFont>
    <p:embeddedFont>
      <p:font typeface="Touvlo" charset="1" panose="020B0604030403020204"/>
      <p:regular r:id="rId64"/>
    </p:embeddedFont>
    <p:embeddedFont>
      <p:font typeface="Work Sans" charset="1" panose="00000000000000000000"/>
      <p:regular r:id="rId65"/>
    </p:embeddedFont>
    <p:embeddedFont>
      <p:font typeface="Work Sans Semi-Bold" charset="1" panose="00000000000000000000"/>
      <p:regular r:id="rId66"/>
    </p:embeddedFont>
    <p:embeddedFont>
      <p:font typeface="Helvetica World" charset="1" panose="020B0500040000020004"/>
      <p:regular r:id="rId67"/>
    </p:embeddedFont>
    <p:embeddedFont>
      <p:font typeface="Georgia Pro Condensed" charset="1" panose="02040506050405020303"/>
      <p:regular r:id="rId68"/>
    </p:embeddedFont>
    <p:embeddedFont>
      <p:font typeface="Barlow Bold" charset="1" panose="00000800000000000000"/>
      <p:regular r:id="rId69"/>
    </p:embeddedFont>
    <p:embeddedFont>
      <p:font typeface="ITC Motter Corpus Semicondensed" charset="1" panose="04020A05040802020202"/>
      <p:regular r:id="rId70"/>
    </p:embeddedFont>
    <p:embeddedFont>
      <p:font typeface="Rubik" charset="1" panose="00000000000000000000"/>
      <p:regular r:id="rId71"/>
    </p:embeddedFont>
    <p:embeddedFont>
      <p:font typeface="Barlow" charset="1" panose="00000500000000000000"/>
      <p:regular r:id="rId72"/>
    </p:embeddedFont>
    <p:embeddedFont>
      <p:font typeface="ITC Avant Garde Gothic Bold" charset="1" panose="020B0802020202020204"/>
      <p:regular r:id="rId7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slides/slide34.xml" Type="http://schemas.openxmlformats.org/officeDocument/2006/relationships/slide"/><Relationship Id="rId4" Target="theme/theme1.xml" Type="http://schemas.openxmlformats.org/officeDocument/2006/relationships/theme"/><Relationship Id="rId40" Target="slides/slide35.xml" Type="http://schemas.openxmlformats.org/officeDocument/2006/relationships/slide"/><Relationship Id="rId41" Target="slides/slide36.xml" Type="http://schemas.openxmlformats.org/officeDocument/2006/relationships/slide"/><Relationship Id="rId42" Target="slides/slide37.xml" Type="http://schemas.openxmlformats.org/officeDocument/2006/relationships/slide"/><Relationship Id="rId43" Target="slides/slide38.xml" Type="http://schemas.openxmlformats.org/officeDocument/2006/relationships/slide"/><Relationship Id="rId44" Target="slides/slide39.xml" Type="http://schemas.openxmlformats.org/officeDocument/2006/relationships/slide"/><Relationship Id="rId45" Target="slides/slide40.xml" Type="http://schemas.openxmlformats.org/officeDocument/2006/relationships/slide"/><Relationship Id="rId46" Target="slides/slide41.xml" Type="http://schemas.openxmlformats.org/officeDocument/2006/relationships/slide"/><Relationship Id="rId47" Target="slides/slide42.xml" Type="http://schemas.openxmlformats.org/officeDocument/2006/relationships/slide"/><Relationship Id="rId48" Target="slides/slide43.xml" Type="http://schemas.openxmlformats.org/officeDocument/2006/relationships/slide"/><Relationship Id="rId49" Target="slides/slide44.xml" Type="http://schemas.openxmlformats.org/officeDocument/2006/relationships/slide"/><Relationship Id="rId5" Target="tableStyles.xml" Type="http://schemas.openxmlformats.org/officeDocument/2006/relationships/tableStyles"/><Relationship Id="rId50" Target="slides/slide45.xml" Type="http://schemas.openxmlformats.org/officeDocument/2006/relationships/slide"/><Relationship Id="rId51" Target="slides/slide46.xml" Type="http://schemas.openxmlformats.org/officeDocument/2006/relationships/slide"/><Relationship Id="rId52" Target="slides/slide47.xml" Type="http://schemas.openxmlformats.org/officeDocument/2006/relationships/slide"/><Relationship Id="rId53" Target="fonts/font53.fntdata" Type="http://schemas.openxmlformats.org/officeDocument/2006/relationships/font"/><Relationship Id="rId54" Target="fonts/font54.fntdata" Type="http://schemas.openxmlformats.org/officeDocument/2006/relationships/font"/><Relationship Id="rId55" Target="fonts/font55.fntdata" Type="http://schemas.openxmlformats.org/officeDocument/2006/relationships/font"/><Relationship Id="rId56" Target="fonts/font56.fntdata" Type="http://schemas.openxmlformats.org/officeDocument/2006/relationships/font"/><Relationship Id="rId57" Target="fonts/font57.fntdata" Type="http://schemas.openxmlformats.org/officeDocument/2006/relationships/font"/><Relationship Id="rId58" Target="fonts/font58.fntdata" Type="http://schemas.openxmlformats.org/officeDocument/2006/relationships/font"/><Relationship Id="rId59" Target="fonts/font59.fntdata" Type="http://schemas.openxmlformats.org/officeDocument/2006/relationships/font"/><Relationship Id="rId6" Target="slides/slide1.xml" Type="http://schemas.openxmlformats.org/officeDocument/2006/relationships/slide"/><Relationship Id="rId60" Target="fonts/font60.fntdata" Type="http://schemas.openxmlformats.org/officeDocument/2006/relationships/font"/><Relationship Id="rId61" Target="fonts/font61.fntdata" Type="http://schemas.openxmlformats.org/officeDocument/2006/relationships/font"/><Relationship Id="rId62" Target="fonts/font62.fntdata" Type="http://schemas.openxmlformats.org/officeDocument/2006/relationships/font"/><Relationship Id="rId63" Target="fonts/font63.fntdata" Type="http://schemas.openxmlformats.org/officeDocument/2006/relationships/font"/><Relationship Id="rId64" Target="fonts/font64.fntdata" Type="http://schemas.openxmlformats.org/officeDocument/2006/relationships/font"/><Relationship Id="rId65" Target="fonts/font65.fntdata" Type="http://schemas.openxmlformats.org/officeDocument/2006/relationships/font"/><Relationship Id="rId66" Target="fonts/font66.fntdata" Type="http://schemas.openxmlformats.org/officeDocument/2006/relationships/font"/><Relationship Id="rId67" Target="fonts/font67.fntdata" Type="http://schemas.openxmlformats.org/officeDocument/2006/relationships/font"/><Relationship Id="rId68" Target="fonts/font68.fntdata" Type="http://schemas.openxmlformats.org/officeDocument/2006/relationships/font"/><Relationship Id="rId69" Target="fonts/font69.fntdata" Type="http://schemas.openxmlformats.org/officeDocument/2006/relationships/font"/><Relationship Id="rId7" Target="slides/slide2.xml" Type="http://schemas.openxmlformats.org/officeDocument/2006/relationships/slide"/><Relationship Id="rId70" Target="fonts/font70.fntdata" Type="http://schemas.openxmlformats.org/officeDocument/2006/relationships/font"/><Relationship Id="rId71" Target="fonts/font71.fntdata" Type="http://schemas.openxmlformats.org/officeDocument/2006/relationships/font"/><Relationship Id="rId72" Target="fonts/font72.fntdata" Type="http://schemas.openxmlformats.org/officeDocument/2006/relationships/font"/><Relationship Id="rId73" Target="fonts/font73.fntdata" Type="http://schemas.openxmlformats.org/officeDocument/2006/relationships/font"/><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jpe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 Id="rId4" Target="../media/image14.jpe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jpeg" Type="http://schemas.openxmlformats.org/officeDocument/2006/relationships/image"/><Relationship Id="rId3" Target="../media/image16.png" Type="http://schemas.openxmlformats.org/officeDocument/2006/relationships/image"/><Relationship Id="rId4" Target="../media/image17.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 Id="rId4" Target="../media/image18.jpe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jpeg" Type="http://schemas.openxmlformats.org/officeDocument/2006/relationships/image"/><Relationship Id="rId3" Target="../media/image20.png" Type="http://schemas.openxmlformats.org/officeDocument/2006/relationships/image"/><Relationship Id="rId4" Target="../media/image21.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jpeg" Type="http://schemas.openxmlformats.org/officeDocument/2006/relationships/image"/><Relationship Id="rId3" Target="../media/image23.png" Type="http://schemas.openxmlformats.org/officeDocument/2006/relationships/image"/><Relationship Id="rId4" Target="../media/image24.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jpeg" Type="http://schemas.openxmlformats.org/officeDocument/2006/relationships/image"/><Relationship Id="rId3" Target="../media/image26.png" Type="http://schemas.openxmlformats.org/officeDocument/2006/relationships/image"/><Relationship Id="rId4" Target="../media/image27.sv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jpeg" Type="http://schemas.openxmlformats.org/officeDocument/2006/relationships/image"/><Relationship Id="rId3" Target="../media/image26.png" Type="http://schemas.openxmlformats.org/officeDocument/2006/relationships/image"/><Relationship Id="rId4" Target="../media/image27.sv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jpeg" Type="http://schemas.openxmlformats.org/officeDocument/2006/relationships/image"/><Relationship Id="rId3" Target="../media/image26.png" Type="http://schemas.openxmlformats.org/officeDocument/2006/relationships/image"/><Relationship Id="rId4" Target="../media/image27.sv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 Id="rId4" Target="../media/image18.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 Id="rId3" Target="../media/image3.jpeg" Type="http://schemas.openxmlformats.org/officeDocument/2006/relationships/image"/><Relationship Id="rId4" Target="../media/image4.jpeg" Type="http://schemas.openxmlformats.org/officeDocument/2006/relationships/image"/><Relationship Id="rId5" Target="../media/image5.jpeg" Type="http://schemas.openxmlformats.org/officeDocument/2006/relationships/image"/><Relationship Id="rId6" Target="../media/image6.jpeg" Type="http://schemas.openxmlformats.org/officeDocument/2006/relationships/image"/><Relationship Id="rId7" Target="../media/image7.jpe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jpeg" Type="http://schemas.openxmlformats.org/officeDocument/2006/relationships/image"/><Relationship Id="rId3" Target="../media/image29.png" Type="http://schemas.openxmlformats.org/officeDocument/2006/relationships/image"/><Relationship Id="rId4" Target="../media/image30.sv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jpe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2.jpeg" Type="http://schemas.openxmlformats.org/officeDocument/2006/relationships/image"/><Relationship Id="rId3" Target="../media/image23.png" Type="http://schemas.openxmlformats.org/officeDocument/2006/relationships/image"/><Relationship Id="rId4" Target="../media/image24.sv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3.jpe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4.jpe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5.jpe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 Id="rId4" Target="../media/image18.jpe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6.jpe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7.jpeg" Type="http://schemas.openxmlformats.org/officeDocument/2006/relationships/image"/><Relationship Id="rId3" Target="../media/image38.png" Type="http://schemas.openxmlformats.org/officeDocument/2006/relationships/image"/><Relationship Id="rId4" Target="../media/image39.sv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0.jpeg" Type="http://schemas.openxmlformats.org/officeDocument/2006/relationships/image"/><Relationship Id="rId3" Target="../media/image41.png" Type="http://schemas.openxmlformats.org/officeDocument/2006/relationships/image"/><Relationship Id="rId4" Target="../media/image42.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3.jpe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 Id="rId4" Target="../media/image18.jpe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 Id="rId4" Target="../media/image18.jpe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4.jpe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5.jpeg" Type="http://schemas.openxmlformats.org/officeDocument/2006/relationships/image"/><Relationship Id="rId3" Target="../media/image46.png" Type="http://schemas.openxmlformats.org/officeDocument/2006/relationships/image"/><Relationship Id="rId4" Target="../media/image47.svg" Type="http://schemas.openxmlformats.org/officeDocument/2006/relationships/image"/></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8.jpeg" Type="http://schemas.openxmlformats.org/officeDocument/2006/relationships/image"/><Relationship Id="rId3" Target="../media/image49.png" Type="http://schemas.openxmlformats.org/officeDocument/2006/relationships/image"/><Relationship Id="rId4" Target="../media/image50.svg" Type="http://schemas.openxmlformats.org/officeDocument/2006/relationships/image"/></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1.jpeg" Type="http://schemas.openxmlformats.org/officeDocument/2006/relationships/image"/></Relationships>
</file>

<file path=ppt/slides/_rels/slide3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2.jpeg" Type="http://schemas.openxmlformats.org/officeDocument/2006/relationships/image"/><Relationship Id="rId3" Target="../media/image53.png" Type="http://schemas.openxmlformats.org/officeDocument/2006/relationships/image"/><Relationship Id="rId4" Target="../media/image54.svg" Type="http://schemas.openxmlformats.org/officeDocument/2006/relationships/image"/></Relationships>
</file>

<file path=ppt/slides/_rels/slide3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5.jpeg" Type="http://schemas.openxmlformats.org/officeDocument/2006/relationships/image"/><Relationship Id="rId3" Target="../media/image56.png" Type="http://schemas.openxmlformats.org/officeDocument/2006/relationships/image"/><Relationship Id="rId4" Target="../media/image57.svg" Type="http://schemas.openxmlformats.org/officeDocument/2006/relationships/image"/></Relationships>
</file>

<file path=ppt/slides/_rels/slide3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 Id="rId4" Target="../media/image18.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jpeg" Type="http://schemas.openxmlformats.org/officeDocument/2006/relationships/image"/></Relationships>
</file>

<file path=ppt/slides/_rels/slide4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8.jpeg" Type="http://schemas.openxmlformats.org/officeDocument/2006/relationships/image"/><Relationship Id="rId3" Target="../media/image59.png" Type="http://schemas.openxmlformats.org/officeDocument/2006/relationships/image"/><Relationship Id="rId4" Target="../media/image60.svg" Type="http://schemas.openxmlformats.org/officeDocument/2006/relationships/image"/></Relationships>
</file>

<file path=ppt/slides/_rels/slide4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1.jpeg" Type="http://schemas.openxmlformats.org/officeDocument/2006/relationships/image"/><Relationship Id="rId3" Target="../media/image62.png" Type="http://schemas.openxmlformats.org/officeDocument/2006/relationships/image"/><Relationship Id="rId4" Target="../media/image63.svg" Type="http://schemas.openxmlformats.org/officeDocument/2006/relationships/image"/></Relationships>
</file>

<file path=ppt/slides/_rels/slide4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4.jpeg" Type="http://schemas.openxmlformats.org/officeDocument/2006/relationships/image"/></Relationships>
</file>

<file path=ppt/slides/_rels/slide4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5.jpeg" Type="http://schemas.openxmlformats.org/officeDocument/2006/relationships/image"/><Relationship Id="rId3" Target="../media/image66.png" Type="http://schemas.openxmlformats.org/officeDocument/2006/relationships/image"/><Relationship Id="rId4" Target="../media/image67.svg" Type="http://schemas.openxmlformats.org/officeDocument/2006/relationships/image"/></Relationships>
</file>

<file path=ppt/slides/_rels/slide4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 Id="rId4" Target="../media/image18.jpeg" Type="http://schemas.openxmlformats.org/officeDocument/2006/relationships/image"/></Relationships>
</file>

<file path=ppt/slides/_rels/slide4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8.jpeg" Type="http://schemas.openxmlformats.org/officeDocument/2006/relationships/image"/></Relationships>
</file>

<file path=ppt/slides/_rels/slide4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9.jpeg" Type="http://schemas.openxmlformats.org/officeDocument/2006/relationships/image"/><Relationship Id="rId3" Target="../media/image62.png" Type="http://schemas.openxmlformats.org/officeDocument/2006/relationships/image"/><Relationship Id="rId4" Target="../media/image63.svg" Type="http://schemas.openxmlformats.org/officeDocument/2006/relationships/image"/></Relationships>
</file>

<file path=ppt/slides/_rels/slide4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0.jpeg" Type="http://schemas.openxmlformats.org/officeDocument/2006/relationships/image"/><Relationship Id="rId3" Target="../media/image71.png" Type="http://schemas.openxmlformats.org/officeDocument/2006/relationships/image"/><Relationship Id="rId4" Target="../media/image72.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jpe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jpe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A1E2D"/>
        </a:solidFill>
      </p:bgPr>
    </p:bg>
    <p:spTree>
      <p:nvGrpSpPr>
        <p:cNvPr id="1" name=""/>
        <p:cNvGrpSpPr/>
        <p:nvPr/>
      </p:nvGrpSpPr>
      <p:grpSpPr>
        <a:xfrm>
          <a:off x="0" y="0"/>
          <a:ext cx="0" cy="0"/>
          <a:chOff x="0" y="0"/>
          <a:chExt cx="0" cy="0"/>
        </a:xfrm>
      </p:grpSpPr>
      <p:grpSp>
        <p:nvGrpSpPr>
          <p:cNvPr name="Group 2" id="2"/>
          <p:cNvGrpSpPr/>
          <p:nvPr/>
        </p:nvGrpSpPr>
        <p:grpSpPr>
          <a:xfrm rot="0">
            <a:off x="0" y="0"/>
            <a:ext cx="3238500" cy="10287000"/>
            <a:chOff x="0" y="0"/>
            <a:chExt cx="852938" cy="2709333"/>
          </a:xfrm>
        </p:grpSpPr>
        <p:sp>
          <p:nvSpPr>
            <p:cNvPr name="Freeform 3" id="3"/>
            <p:cNvSpPr/>
            <p:nvPr/>
          </p:nvSpPr>
          <p:spPr>
            <a:xfrm flipH="false" flipV="false" rot="0">
              <a:off x="0" y="0"/>
              <a:ext cx="852938" cy="2709333"/>
            </a:xfrm>
            <a:custGeom>
              <a:avLst/>
              <a:gdLst/>
              <a:ahLst/>
              <a:cxnLst/>
              <a:rect r="r" b="b" t="t" l="l"/>
              <a:pathLst>
                <a:path h="2709333" w="852938">
                  <a:moveTo>
                    <a:pt x="0" y="0"/>
                  </a:moveTo>
                  <a:lnTo>
                    <a:pt x="852938" y="0"/>
                  </a:lnTo>
                  <a:lnTo>
                    <a:pt x="852938" y="2709333"/>
                  </a:lnTo>
                  <a:lnTo>
                    <a:pt x="0" y="2709333"/>
                  </a:lnTo>
                  <a:close/>
                </a:path>
              </a:pathLst>
            </a:custGeom>
            <a:solidFill>
              <a:srgbClr val="00FFFF"/>
            </a:solidFill>
          </p:spPr>
        </p:sp>
        <p:sp>
          <p:nvSpPr>
            <p:cNvPr name="TextBox 4" id="4"/>
            <p:cNvSpPr txBox="true"/>
            <p:nvPr/>
          </p:nvSpPr>
          <p:spPr>
            <a:xfrm>
              <a:off x="0" y="-76200"/>
              <a:ext cx="852938" cy="2785533"/>
            </a:xfrm>
            <a:prstGeom prst="rect">
              <a:avLst/>
            </a:prstGeom>
          </p:spPr>
          <p:txBody>
            <a:bodyPr anchor="ctr" rtlCol="false" tIns="50800" lIns="50800" bIns="50800" rIns="50800"/>
            <a:lstStyle/>
            <a:p>
              <a:pPr algn="ctr">
                <a:lnSpc>
                  <a:spcPts val="2800"/>
                </a:lnSpc>
              </a:pPr>
            </a:p>
          </p:txBody>
        </p:sp>
      </p:grpSp>
      <p:grpSp>
        <p:nvGrpSpPr>
          <p:cNvPr name="Group 5" id="5"/>
          <p:cNvGrpSpPr/>
          <p:nvPr/>
        </p:nvGrpSpPr>
        <p:grpSpPr>
          <a:xfrm rot="0">
            <a:off x="7269339" y="1028700"/>
            <a:ext cx="9481961" cy="4432937"/>
            <a:chOff x="0" y="0"/>
            <a:chExt cx="12642615" cy="5910583"/>
          </a:xfrm>
        </p:grpSpPr>
        <p:sp>
          <p:nvSpPr>
            <p:cNvPr name="TextBox 6" id="6"/>
            <p:cNvSpPr txBox="true"/>
            <p:nvPr/>
          </p:nvSpPr>
          <p:spPr>
            <a:xfrm rot="0">
              <a:off x="0" y="1062990"/>
              <a:ext cx="12642615" cy="4847593"/>
            </a:xfrm>
            <a:prstGeom prst="rect">
              <a:avLst/>
            </a:prstGeom>
          </p:spPr>
          <p:txBody>
            <a:bodyPr anchor="t" rtlCol="false" tIns="0" lIns="0" bIns="0" rIns="0">
              <a:spAutoFit/>
            </a:bodyPr>
            <a:lstStyle/>
            <a:p>
              <a:pPr algn="l" marL="0" indent="0" lvl="0">
                <a:lnSpc>
                  <a:spcPts val="9240"/>
                </a:lnSpc>
              </a:pPr>
              <a:r>
                <a:rPr lang="en-US" b="true" sz="8400" spc="-84">
                  <a:solidFill>
                    <a:srgbClr val="00BFFF"/>
                  </a:solidFill>
                  <a:latin typeface="Telegraf Bold"/>
                  <a:ea typeface="Telegraf Bold"/>
                  <a:cs typeface="Telegraf Bold"/>
                  <a:sym typeface="Telegraf Bold"/>
                </a:rPr>
                <a:t>Advanced Enterprise Network Design</a:t>
              </a:r>
            </a:p>
          </p:txBody>
        </p:sp>
        <p:sp>
          <p:nvSpPr>
            <p:cNvPr name="TextBox 7" id="7"/>
            <p:cNvSpPr txBox="true"/>
            <p:nvPr/>
          </p:nvSpPr>
          <p:spPr>
            <a:xfrm rot="0">
              <a:off x="0" y="-9525"/>
              <a:ext cx="12642615" cy="494665"/>
            </a:xfrm>
            <a:prstGeom prst="rect">
              <a:avLst/>
            </a:prstGeom>
          </p:spPr>
          <p:txBody>
            <a:bodyPr anchor="t" rtlCol="false" tIns="0" lIns="0" bIns="0" rIns="0">
              <a:spAutoFit/>
            </a:bodyPr>
            <a:lstStyle/>
            <a:p>
              <a:pPr algn="l" marL="0" indent="0" lvl="0">
                <a:lnSpc>
                  <a:spcPts val="2640"/>
                </a:lnSpc>
              </a:pPr>
              <a:r>
                <a:rPr lang="en-US" b="true" sz="2400" spc="-24">
                  <a:solidFill>
                    <a:srgbClr val="00BFFF"/>
                  </a:solidFill>
                  <a:latin typeface="Telegraf Bold"/>
                  <a:ea typeface="Telegraf Bold"/>
                  <a:cs typeface="Telegraf Bold"/>
                  <a:sym typeface="Telegraf Bold"/>
                </a:rPr>
                <a:t>Network Infrastructure </a:t>
              </a:r>
            </a:p>
          </p:txBody>
        </p:sp>
      </p:grpSp>
      <p:sp>
        <p:nvSpPr>
          <p:cNvPr name="TextBox 8" id="8"/>
          <p:cNvSpPr txBox="true"/>
          <p:nvPr/>
        </p:nvSpPr>
        <p:spPr>
          <a:xfrm rot="0">
            <a:off x="7269339" y="6086828"/>
            <a:ext cx="8324850" cy="457200"/>
          </a:xfrm>
          <a:prstGeom prst="rect">
            <a:avLst/>
          </a:prstGeom>
        </p:spPr>
        <p:txBody>
          <a:bodyPr anchor="t" rtlCol="false" tIns="0" lIns="0" bIns="0" rIns="0">
            <a:spAutoFit/>
          </a:bodyPr>
          <a:lstStyle/>
          <a:p>
            <a:pPr algn="just" marL="0" indent="0" lvl="0">
              <a:lnSpc>
                <a:spcPts val="3299"/>
              </a:lnSpc>
            </a:pPr>
            <a:r>
              <a:rPr lang="en-US" sz="2999" spc="-29">
                <a:solidFill>
                  <a:srgbClr val="00BFFF"/>
                </a:solidFill>
                <a:latin typeface="Telegraf"/>
                <a:ea typeface="Telegraf"/>
                <a:cs typeface="Telegraf"/>
                <a:sym typeface="Telegraf"/>
              </a:rPr>
              <a:t>supervised </a:t>
            </a:r>
            <a:r>
              <a:rPr lang="en-US" sz="2999" spc="-29">
                <a:solidFill>
                  <a:srgbClr val="00BFFF"/>
                </a:solidFill>
                <a:latin typeface="Telegraf"/>
                <a:ea typeface="Telegraf"/>
                <a:cs typeface="Telegraf"/>
                <a:sym typeface="Telegraf"/>
              </a:rPr>
              <a:t>by DR. [ Hussein Harb]</a:t>
            </a:r>
          </a:p>
        </p:txBody>
      </p:sp>
      <p:grpSp>
        <p:nvGrpSpPr>
          <p:cNvPr name="Group 9" id="9"/>
          <p:cNvGrpSpPr/>
          <p:nvPr/>
        </p:nvGrpSpPr>
        <p:grpSpPr>
          <a:xfrm rot="0">
            <a:off x="0" y="0"/>
            <a:ext cx="6419850" cy="10287000"/>
            <a:chOff x="0" y="0"/>
            <a:chExt cx="758673" cy="1215678"/>
          </a:xfrm>
        </p:grpSpPr>
        <p:sp>
          <p:nvSpPr>
            <p:cNvPr name="Freeform 10" id="10"/>
            <p:cNvSpPr/>
            <p:nvPr/>
          </p:nvSpPr>
          <p:spPr>
            <a:xfrm flipH="false" flipV="false" rot="0">
              <a:off x="0" y="0"/>
              <a:ext cx="758673" cy="1215678"/>
            </a:xfrm>
            <a:custGeom>
              <a:avLst/>
              <a:gdLst/>
              <a:ahLst/>
              <a:cxnLst/>
              <a:rect r="r" b="b" t="t" l="l"/>
              <a:pathLst>
                <a:path h="1215678" w="758673">
                  <a:moveTo>
                    <a:pt x="0" y="0"/>
                  </a:moveTo>
                  <a:lnTo>
                    <a:pt x="758673" y="0"/>
                  </a:lnTo>
                  <a:lnTo>
                    <a:pt x="758673" y="1215678"/>
                  </a:lnTo>
                  <a:lnTo>
                    <a:pt x="0" y="1215678"/>
                  </a:lnTo>
                  <a:close/>
                </a:path>
              </a:pathLst>
            </a:custGeom>
            <a:blipFill>
              <a:blip r:embed="rId2"/>
              <a:stretch>
                <a:fillRect l="0" t="-126" r="0" b="-126"/>
              </a:stretch>
            </a:blipFill>
          </p:spPr>
        </p:sp>
      </p:grpSp>
      <p:sp>
        <p:nvSpPr>
          <p:cNvPr name="TextBox 11" id="11"/>
          <p:cNvSpPr txBox="true"/>
          <p:nvPr/>
        </p:nvSpPr>
        <p:spPr>
          <a:xfrm rot="0">
            <a:off x="8596017" y="6534503"/>
            <a:ext cx="8324850" cy="457200"/>
          </a:xfrm>
          <a:prstGeom prst="rect">
            <a:avLst/>
          </a:prstGeom>
        </p:spPr>
        <p:txBody>
          <a:bodyPr anchor="t" rtlCol="false" tIns="0" lIns="0" bIns="0" rIns="0">
            <a:spAutoFit/>
          </a:bodyPr>
          <a:lstStyle/>
          <a:p>
            <a:pPr algn="just" marL="0" indent="0" lvl="0">
              <a:lnSpc>
                <a:spcPts val="3299"/>
              </a:lnSpc>
            </a:pPr>
            <a:r>
              <a:rPr lang="en-US" sz="2999" spc="-29">
                <a:solidFill>
                  <a:srgbClr val="00BFFF"/>
                </a:solidFill>
                <a:latin typeface="Telegraf"/>
                <a:ea typeface="Telegraf"/>
                <a:cs typeface="Telegraf"/>
                <a:sym typeface="Telegraf"/>
              </a:rPr>
              <a:t>instructor </a:t>
            </a:r>
            <a:r>
              <a:rPr lang="en-US" sz="2999" spc="-29">
                <a:solidFill>
                  <a:srgbClr val="00BFFF"/>
                </a:solidFill>
                <a:latin typeface="Telegraf"/>
                <a:ea typeface="Telegraf"/>
                <a:cs typeface="Telegraf"/>
                <a:sym typeface="Telegraf"/>
              </a:rPr>
              <a:t>[ENG. El hussein ahmed ]</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0A0F1F"/>
        </a:solidFill>
      </p:bgPr>
    </p:bg>
    <p:spTree>
      <p:nvGrpSpPr>
        <p:cNvPr id="1" name=""/>
        <p:cNvGrpSpPr/>
        <p:nvPr/>
      </p:nvGrpSpPr>
      <p:grpSpPr>
        <a:xfrm>
          <a:off x="0" y="0"/>
          <a:ext cx="0" cy="0"/>
          <a:chOff x="0" y="0"/>
          <a:chExt cx="0" cy="0"/>
        </a:xfrm>
      </p:grpSpPr>
      <p:grpSp>
        <p:nvGrpSpPr>
          <p:cNvPr name="Group 2" id="2"/>
          <p:cNvGrpSpPr/>
          <p:nvPr/>
        </p:nvGrpSpPr>
        <p:grpSpPr>
          <a:xfrm rot="0">
            <a:off x="9296400" y="0"/>
            <a:ext cx="8991600" cy="8724900"/>
            <a:chOff x="0" y="0"/>
            <a:chExt cx="1035548" cy="1004833"/>
          </a:xfrm>
        </p:grpSpPr>
        <p:sp>
          <p:nvSpPr>
            <p:cNvPr name="Freeform 3" id="3"/>
            <p:cNvSpPr/>
            <p:nvPr/>
          </p:nvSpPr>
          <p:spPr>
            <a:xfrm flipH="false" flipV="false" rot="0">
              <a:off x="0" y="0"/>
              <a:ext cx="1035548" cy="1004833"/>
            </a:xfrm>
            <a:custGeom>
              <a:avLst/>
              <a:gdLst/>
              <a:ahLst/>
              <a:cxnLst/>
              <a:rect r="r" b="b" t="t" l="l"/>
              <a:pathLst>
                <a:path h="1004833" w="1035548">
                  <a:moveTo>
                    <a:pt x="0" y="0"/>
                  </a:moveTo>
                  <a:lnTo>
                    <a:pt x="1035548" y="0"/>
                  </a:lnTo>
                  <a:lnTo>
                    <a:pt x="1035548" y="1004833"/>
                  </a:lnTo>
                  <a:lnTo>
                    <a:pt x="0" y="1004833"/>
                  </a:lnTo>
                  <a:close/>
                </a:path>
              </a:pathLst>
            </a:custGeom>
            <a:blipFill>
              <a:blip r:embed="rId2"/>
              <a:stretch>
                <a:fillRect l="-276" t="0" r="-276" b="0"/>
              </a:stretch>
            </a:blipFill>
          </p:spPr>
        </p:sp>
      </p:grpSp>
      <p:sp>
        <p:nvSpPr>
          <p:cNvPr name="TextBox 4" id="4"/>
          <p:cNvSpPr txBox="true"/>
          <p:nvPr/>
        </p:nvSpPr>
        <p:spPr>
          <a:xfrm rot="0">
            <a:off x="163193" y="605148"/>
            <a:ext cx="10864850" cy="903619"/>
          </a:xfrm>
          <a:prstGeom prst="rect">
            <a:avLst/>
          </a:prstGeom>
        </p:spPr>
        <p:txBody>
          <a:bodyPr anchor="t" rtlCol="false" tIns="0" lIns="0" bIns="0" rIns="0">
            <a:spAutoFit/>
          </a:bodyPr>
          <a:lstStyle/>
          <a:p>
            <a:pPr algn="l" marL="0" indent="0" lvl="0">
              <a:lnSpc>
                <a:spcPts val="6700"/>
              </a:lnSpc>
            </a:pPr>
            <a:r>
              <a:rPr lang="en-US" b="true" sz="6700">
                <a:solidFill>
                  <a:srgbClr val="00FFFF"/>
                </a:solidFill>
                <a:latin typeface="Proxima Nova Condensed Bold"/>
                <a:ea typeface="Proxima Nova Condensed Bold"/>
                <a:cs typeface="Proxima Nova Condensed Bold"/>
                <a:sym typeface="Proxima Nova Condensed Bold"/>
              </a:rPr>
              <a:t>Acces</a:t>
            </a:r>
            <a:r>
              <a:rPr lang="en-US" b="true" sz="6700">
                <a:solidFill>
                  <a:srgbClr val="00FFFF"/>
                </a:solidFill>
                <a:latin typeface="Proxima Nova Condensed Bold"/>
                <a:ea typeface="Proxima Nova Condensed Bold"/>
                <a:cs typeface="Proxima Nova Condensed Bold"/>
                <a:sym typeface="Proxima Nova Condensed Bold"/>
              </a:rPr>
              <a:t>s Layer Overview</a:t>
            </a:r>
          </a:p>
        </p:txBody>
      </p:sp>
      <p:sp>
        <p:nvSpPr>
          <p:cNvPr name="TextBox 5" id="5"/>
          <p:cNvSpPr txBox="true"/>
          <p:nvPr/>
        </p:nvSpPr>
        <p:spPr>
          <a:xfrm rot="0">
            <a:off x="367627" y="3769224"/>
            <a:ext cx="8381262" cy="4865406"/>
          </a:xfrm>
          <a:prstGeom prst="rect">
            <a:avLst/>
          </a:prstGeom>
        </p:spPr>
        <p:txBody>
          <a:bodyPr anchor="t" rtlCol="false" tIns="0" lIns="0" bIns="0" rIns="0">
            <a:spAutoFit/>
          </a:bodyPr>
          <a:lstStyle/>
          <a:p>
            <a:pPr algn="ctr">
              <a:lnSpc>
                <a:spcPts val="4303"/>
              </a:lnSpc>
            </a:pPr>
            <a:r>
              <a:rPr lang="en-US" sz="3073">
                <a:solidFill>
                  <a:srgbClr val="FFFFFF"/>
                </a:solidFill>
                <a:latin typeface="Canva Sans"/>
                <a:ea typeface="Canva Sans"/>
                <a:cs typeface="Canva Sans"/>
                <a:sym typeface="Canva Sans"/>
              </a:rPr>
              <a:t>The HQ access layer consists of six switches serving :</a:t>
            </a:r>
          </a:p>
          <a:p>
            <a:pPr algn="ctr">
              <a:lnSpc>
                <a:spcPts val="4303"/>
              </a:lnSpc>
            </a:pPr>
            <a:r>
              <a:rPr lang="en-US" sz="3073">
                <a:solidFill>
                  <a:srgbClr val="FFFFFF"/>
                </a:solidFill>
                <a:latin typeface="Canva Sans"/>
                <a:ea typeface="Canva Sans"/>
                <a:cs typeface="Canva Sans"/>
                <a:sym typeface="Canva Sans"/>
              </a:rPr>
              <a:t>HR               , Sales</a:t>
            </a:r>
          </a:p>
          <a:p>
            <a:pPr algn="ctr">
              <a:lnSpc>
                <a:spcPts val="4303"/>
              </a:lnSpc>
            </a:pPr>
            <a:r>
              <a:rPr lang="en-US" sz="3073">
                <a:solidFill>
                  <a:srgbClr val="FFFFFF"/>
                </a:solidFill>
                <a:latin typeface="Canva Sans"/>
                <a:ea typeface="Canva Sans"/>
                <a:cs typeface="Canva Sans"/>
                <a:sym typeface="Canva Sans"/>
              </a:rPr>
              <a:t>, Finance,      Me</a:t>
            </a:r>
            <a:r>
              <a:rPr lang="en-US" sz="3073">
                <a:solidFill>
                  <a:srgbClr val="FFFFFF"/>
                </a:solidFill>
                <a:latin typeface="Canva Sans"/>
                <a:ea typeface="Canva Sans"/>
                <a:cs typeface="Canva Sans"/>
                <a:sym typeface="Canva Sans"/>
              </a:rPr>
              <a:t>dia, </a:t>
            </a:r>
          </a:p>
          <a:p>
            <a:pPr algn="ctr">
              <a:lnSpc>
                <a:spcPts val="4303"/>
              </a:lnSpc>
            </a:pPr>
            <a:r>
              <a:rPr lang="en-US" sz="3073">
                <a:solidFill>
                  <a:srgbClr val="FFFFFF"/>
                </a:solidFill>
                <a:latin typeface="Canva Sans"/>
                <a:ea typeface="Canva Sans"/>
                <a:cs typeface="Canva Sans"/>
                <a:sym typeface="Canva Sans"/>
              </a:rPr>
              <a:t>IT,               IOU1,</a:t>
            </a:r>
          </a:p>
          <a:p>
            <a:pPr algn="ctr">
              <a:lnSpc>
                <a:spcPts val="4303"/>
              </a:lnSpc>
            </a:pPr>
            <a:r>
              <a:rPr lang="en-US" sz="3073">
                <a:solidFill>
                  <a:srgbClr val="FFFFFF"/>
                </a:solidFill>
                <a:latin typeface="Canva Sans"/>
                <a:ea typeface="Canva Sans"/>
                <a:cs typeface="Canva Sans"/>
                <a:sym typeface="Canva Sans"/>
              </a:rPr>
              <a:t> and IOU2.</a:t>
            </a:r>
          </a:p>
          <a:p>
            <a:pPr algn="l">
              <a:lnSpc>
                <a:spcPts val="4303"/>
              </a:lnSpc>
            </a:pPr>
            <a:r>
              <a:rPr lang="en-US" sz="3073">
                <a:solidFill>
                  <a:srgbClr val="FFFFFF"/>
                </a:solidFill>
                <a:latin typeface="Canva Sans"/>
                <a:ea typeface="Canva Sans"/>
                <a:cs typeface="Canva Sans"/>
                <a:sym typeface="Canva Sans"/>
              </a:rPr>
              <a:t> These switches connect all end-user devices, printers, and workstations to the internal network.</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0A0A0A"/>
        </a:solidFill>
      </p:bgPr>
    </p:bg>
    <p:spTree>
      <p:nvGrpSpPr>
        <p:cNvPr id="1" name=""/>
        <p:cNvGrpSpPr/>
        <p:nvPr/>
      </p:nvGrpSpPr>
      <p:grpSpPr>
        <a:xfrm>
          <a:off x="0" y="0"/>
          <a:ext cx="0" cy="0"/>
          <a:chOff x="0" y="0"/>
          <a:chExt cx="0" cy="0"/>
        </a:xfrm>
      </p:grpSpPr>
      <p:sp>
        <p:nvSpPr>
          <p:cNvPr name="Freeform 2" id="2"/>
          <p:cNvSpPr/>
          <p:nvPr/>
        </p:nvSpPr>
        <p:spPr>
          <a:xfrm flipH="false" flipV="false" rot="0">
            <a:off x="13611225" y="6787402"/>
            <a:ext cx="10936025" cy="10299747"/>
          </a:xfrm>
          <a:custGeom>
            <a:avLst/>
            <a:gdLst/>
            <a:ahLst/>
            <a:cxnLst/>
            <a:rect r="r" b="b" t="t" l="l"/>
            <a:pathLst>
              <a:path h="10299747" w="10936025">
                <a:moveTo>
                  <a:pt x="0" y="0"/>
                </a:moveTo>
                <a:lnTo>
                  <a:pt x="10936025" y="0"/>
                </a:lnTo>
                <a:lnTo>
                  <a:pt x="10936025" y="10299747"/>
                </a:lnTo>
                <a:lnTo>
                  <a:pt x="0" y="1029974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grpSp>
        <p:nvGrpSpPr>
          <p:cNvPr name="Group 3" id="3"/>
          <p:cNvGrpSpPr/>
          <p:nvPr/>
        </p:nvGrpSpPr>
        <p:grpSpPr>
          <a:xfrm rot="0">
            <a:off x="299861" y="666804"/>
            <a:ext cx="8629650" cy="8953500"/>
            <a:chOff x="0" y="0"/>
            <a:chExt cx="1336959" cy="1387131"/>
          </a:xfrm>
        </p:grpSpPr>
        <p:sp>
          <p:nvSpPr>
            <p:cNvPr name="Freeform 4" id="4"/>
            <p:cNvSpPr/>
            <p:nvPr/>
          </p:nvSpPr>
          <p:spPr>
            <a:xfrm flipH="false" flipV="false" rot="0">
              <a:off x="0" y="0"/>
              <a:ext cx="1336959" cy="1387131"/>
            </a:xfrm>
            <a:custGeom>
              <a:avLst/>
              <a:gdLst/>
              <a:ahLst/>
              <a:cxnLst/>
              <a:rect r="r" b="b" t="t" l="l"/>
              <a:pathLst>
                <a:path h="1387131" w="1336959">
                  <a:moveTo>
                    <a:pt x="35885" y="0"/>
                  </a:moveTo>
                  <a:lnTo>
                    <a:pt x="1301073" y="0"/>
                  </a:lnTo>
                  <a:cubicBezTo>
                    <a:pt x="1310591" y="0"/>
                    <a:pt x="1319718" y="3781"/>
                    <a:pt x="1326448" y="10511"/>
                  </a:cubicBezTo>
                  <a:cubicBezTo>
                    <a:pt x="1333178" y="17240"/>
                    <a:pt x="1336959" y="26368"/>
                    <a:pt x="1336959" y="35885"/>
                  </a:cubicBezTo>
                  <a:lnTo>
                    <a:pt x="1336959" y="1351246"/>
                  </a:lnTo>
                  <a:cubicBezTo>
                    <a:pt x="1336959" y="1360764"/>
                    <a:pt x="1333178" y="1369891"/>
                    <a:pt x="1326448" y="1376621"/>
                  </a:cubicBezTo>
                  <a:cubicBezTo>
                    <a:pt x="1319718" y="1383351"/>
                    <a:pt x="1310591" y="1387131"/>
                    <a:pt x="1301073" y="1387131"/>
                  </a:cubicBezTo>
                  <a:lnTo>
                    <a:pt x="35885" y="1387131"/>
                  </a:lnTo>
                  <a:cubicBezTo>
                    <a:pt x="26368" y="1387131"/>
                    <a:pt x="17240" y="1383351"/>
                    <a:pt x="10511" y="1376621"/>
                  </a:cubicBezTo>
                  <a:cubicBezTo>
                    <a:pt x="3781" y="1369891"/>
                    <a:pt x="0" y="1360764"/>
                    <a:pt x="0" y="1351246"/>
                  </a:cubicBezTo>
                  <a:lnTo>
                    <a:pt x="0" y="35885"/>
                  </a:lnTo>
                  <a:cubicBezTo>
                    <a:pt x="0" y="26368"/>
                    <a:pt x="3781" y="17240"/>
                    <a:pt x="10511" y="10511"/>
                  </a:cubicBezTo>
                  <a:cubicBezTo>
                    <a:pt x="17240" y="3781"/>
                    <a:pt x="26368" y="0"/>
                    <a:pt x="35885" y="0"/>
                  </a:cubicBezTo>
                  <a:close/>
                </a:path>
              </a:pathLst>
            </a:custGeom>
            <a:blipFill>
              <a:blip r:embed="rId4"/>
              <a:stretch>
                <a:fillRect l="0" t="-199" r="0" b="-199"/>
              </a:stretch>
            </a:blipFill>
            <a:ln w="28575" cap="rnd">
              <a:solidFill>
                <a:srgbClr val="FFFFFF"/>
              </a:solidFill>
              <a:prstDash val="solid"/>
              <a:round/>
            </a:ln>
          </p:spPr>
        </p:sp>
      </p:grpSp>
      <p:sp>
        <p:nvSpPr>
          <p:cNvPr name="TextBox 5" id="5"/>
          <p:cNvSpPr txBox="true"/>
          <p:nvPr/>
        </p:nvSpPr>
        <p:spPr>
          <a:xfrm rot="0">
            <a:off x="9441392" y="2027538"/>
            <a:ext cx="7817908" cy="894080"/>
          </a:xfrm>
          <a:prstGeom prst="rect">
            <a:avLst/>
          </a:prstGeom>
        </p:spPr>
        <p:txBody>
          <a:bodyPr anchor="t" rtlCol="false" tIns="0" lIns="0" bIns="0" rIns="0">
            <a:spAutoFit/>
          </a:bodyPr>
          <a:lstStyle/>
          <a:p>
            <a:pPr algn="l" marL="0" indent="0" lvl="0">
              <a:lnSpc>
                <a:spcPts val="6699"/>
              </a:lnSpc>
            </a:pPr>
            <a:r>
              <a:rPr lang="en-US" sz="6699">
                <a:solidFill>
                  <a:srgbClr val="00FFFF"/>
                </a:solidFill>
                <a:latin typeface="Gilda Display"/>
                <a:ea typeface="Gilda Display"/>
                <a:cs typeface="Gilda Display"/>
                <a:sym typeface="Gilda Display"/>
              </a:rPr>
              <a:t>VLAN Assignm</a:t>
            </a:r>
            <a:r>
              <a:rPr lang="en-US" sz="6699">
                <a:solidFill>
                  <a:srgbClr val="00FFFF"/>
                </a:solidFill>
                <a:latin typeface="Gilda Display"/>
                <a:ea typeface="Gilda Display"/>
                <a:cs typeface="Gilda Display"/>
                <a:sym typeface="Gilda Display"/>
              </a:rPr>
              <a:t>ent</a:t>
            </a:r>
          </a:p>
        </p:txBody>
      </p:sp>
      <p:sp>
        <p:nvSpPr>
          <p:cNvPr name="TextBox 6" id="6"/>
          <p:cNvSpPr txBox="true"/>
          <p:nvPr/>
        </p:nvSpPr>
        <p:spPr>
          <a:xfrm rot="0">
            <a:off x="9144000" y="3835682"/>
            <a:ext cx="8929511" cy="5380990"/>
          </a:xfrm>
          <a:prstGeom prst="rect">
            <a:avLst/>
          </a:prstGeom>
        </p:spPr>
        <p:txBody>
          <a:bodyPr anchor="t" rtlCol="false" tIns="0" lIns="0" bIns="0" rIns="0">
            <a:spAutoFit/>
          </a:bodyPr>
          <a:lstStyle/>
          <a:p>
            <a:pPr algn="ctr">
              <a:lnSpc>
                <a:spcPts val="4759"/>
              </a:lnSpc>
            </a:pPr>
            <a:r>
              <a:rPr lang="en-US" sz="3399">
                <a:solidFill>
                  <a:srgbClr val="FFFFFF"/>
                </a:solidFill>
                <a:latin typeface="Canva Sans"/>
                <a:ea typeface="Canva Sans"/>
                <a:cs typeface="Canva Sans"/>
                <a:sym typeface="Canva Sans"/>
              </a:rPr>
              <a:t>Each department has a dedicated VL</a:t>
            </a:r>
            <a:r>
              <a:rPr lang="en-US" sz="3399">
                <a:solidFill>
                  <a:srgbClr val="FFFFFF"/>
                </a:solidFill>
                <a:latin typeface="Canva Sans"/>
                <a:ea typeface="Canva Sans"/>
                <a:cs typeface="Canva Sans"/>
                <a:sym typeface="Canva Sans"/>
              </a:rPr>
              <a:t>AN:</a:t>
            </a:r>
          </a:p>
          <a:p>
            <a:pPr algn="ctr">
              <a:lnSpc>
                <a:spcPts val="4759"/>
              </a:lnSpc>
            </a:pPr>
            <a:r>
              <a:rPr lang="en-US" sz="3399">
                <a:solidFill>
                  <a:srgbClr val="FFFFFF"/>
                </a:solidFill>
                <a:latin typeface="Canva Sans"/>
                <a:ea typeface="Canva Sans"/>
                <a:cs typeface="Canva Sans"/>
                <a:sym typeface="Canva Sans"/>
              </a:rPr>
              <a:t> HR → VLAN 20, </a:t>
            </a:r>
          </a:p>
          <a:p>
            <a:pPr algn="ctr">
              <a:lnSpc>
                <a:spcPts val="4759"/>
              </a:lnSpc>
            </a:pPr>
            <a:r>
              <a:rPr lang="en-US" sz="3399">
                <a:solidFill>
                  <a:srgbClr val="FFFFFF"/>
                </a:solidFill>
                <a:latin typeface="Canva Sans"/>
                <a:ea typeface="Canva Sans"/>
                <a:cs typeface="Canva Sans"/>
                <a:sym typeface="Canva Sans"/>
              </a:rPr>
              <a:t>Sales → VLAN 30, </a:t>
            </a:r>
          </a:p>
          <a:p>
            <a:pPr algn="ctr">
              <a:lnSpc>
                <a:spcPts val="4759"/>
              </a:lnSpc>
            </a:pPr>
            <a:r>
              <a:rPr lang="en-US" sz="3399">
                <a:solidFill>
                  <a:srgbClr val="FFFFFF"/>
                </a:solidFill>
                <a:latin typeface="Canva Sans"/>
                <a:ea typeface="Canva Sans"/>
                <a:cs typeface="Canva Sans"/>
                <a:sym typeface="Canva Sans"/>
              </a:rPr>
              <a:t>Finance → VLAN 40,</a:t>
            </a:r>
          </a:p>
          <a:p>
            <a:pPr algn="ctr">
              <a:lnSpc>
                <a:spcPts val="4759"/>
              </a:lnSpc>
            </a:pPr>
            <a:r>
              <a:rPr lang="en-US" sz="3399">
                <a:solidFill>
                  <a:srgbClr val="FFFFFF"/>
                </a:solidFill>
                <a:latin typeface="Canva Sans"/>
                <a:ea typeface="Canva Sans"/>
                <a:cs typeface="Canva Sans"/>
                <a:sym typeface="Canva Sans"/>
              </a:rPr>
              <a:t> Media → VLAN 50,</a:t>
            </a:r>
          </a:p>
          <a:p>
            <a:pPr algn="ctr">
              <a:lnSpc>
                <a:spcPts val="4759"/>
              </a:lnSpc>
            </a:pPr>
            <a:r>
              <a:rPr lang="en-US" sz="3399">
                <a:solidFill>
                  <a:srgbClr val="FFFFFF"/>
                </a:solidFill>
                <a:latin typeface="Canva Sans"/>
                <a:ea typeface="Canva Sans"/>
                <a:cs typeface="Canva Sans"/>
                <a:sym typeface="Canva Sans"/>
              </a:rPr>
              <a:t> IT_Manage → VLAN 10.</a:t>
            </a:r>
          </a:p>
          <a:p>
            <a:pPr algn="ctr">
              <a:lnSpc>
                <a:spcPts val="4759"/>
              </a:lnSpc>
            </a:pPr>
            <a:r>
              <a:rPr lang="en-US" sz="3399">
                <a:solidFill>
                  <a:srgbClr val="FFFFFF"/>
                </a:solidFill>
                <a:latin typeface="Canva Sans"/>
                <a:ea typeface="Canva Sans"/>
                <a:cs typeface="Canva Sans"/>
                <a:sym typeface="Canva Sans"/>
              </a:rPr>
              <a:t> IOU1 and IOU2 are used as uplinks to the core. VLANs provide isolation and reduce broadcast traffic.</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0D1E38"/>
        </a:solidFill>
      </p:bgPr>
    </p:bg>
    <p:spTree>
      <p:nvGrpSpPr>
        <p:cNvPr id="1" name=""/>
        <p:cNvGrpSpPr/>
        <p:nvPr/>
      </p:nvGrpSpPr>
      <p:grpSpPr>
        <a:xfrm>
          <a:off x="0" y="0"/>
          <a:ext cx="0" cy="0"/>
          <a:chOff x="0" y="0"/>
          <a:chExt cx="0" cy="0"/>
        </a:xfrm>
      </p:grpSpPr>
      <p:grpSp>
        <p:nvGrpSpPr>
          <p:cNvPr name="Group 2" id="2"/>
          <p:cNvGrpSpPr/>
          <p:nvPr/>
        </p:nvGrpSpPr>
        <p:grpSpPr>
          <a:xfrm rot="0">
            <a:off x="10734675" y="666750"/>
            <a:ext cx="6886575" cy="8953500"/>
            <a:chOff x="0" y="0"/>
            <a:chExt cx="815850" cy="1060718"/>
          </a:xfrm>
        </p:grpSpPr>
        <p:sp>
          <p:nvSpPr>
            <p:cNvPr name="Freeform 3" id="3"/>
            <p:cNvSpPr/>
            <p:nvPr/>
          </p:nvSpPr>
          <p:spPr>
            <a:xfrm flipH="false" flipV="false" rot="0">
              <a:off x="0" y="0"/>
              <a:ext cx="815850" cy="1060718"/>
            </a:xfrm>
            <a:custGeom>
              <a:avLst/>
              <a:gdLst/>
              <a:ahLst/>
              <a:cxnLst/>
              <a:rect r="r" b="b" t="t" l="l"/>
              <a:pathLst>
                <a:path h="1060718" w="815850">
                  <a:moveTo>
                    <a:pt x="0" y="0"/>
                  </a:moveTo>
                  <a:lnTo>
                    <a:pt x="815850" y="0"/>
                  </a:lnTo>
                  <a:lnTo>
                    <a:pt x="815850" y="1060718"/>
                  </a:lnTo>
                  <a:lnTo>
                    <a:pt x="0" y="1060718"/>
                  </a:lnTo>
                  <a:close/>
                </a:path>
              </a:pathLst>
            </a:custGeom>
            <a:blipFill>
              <a:blip r:embed="rId2"/>
              <a:stretch>
                <a:fillRect l="0" t="-271" r="0" b="-271"/>
              </a:stretch>
            </a:blipFill>
          </p:spPr>
        </p:sp>
      </p:grpSp>
      <p:grpSp>
        <p:nvGrpSpPr>
          <p:cNvPr name="Group 4" id="4"/>
          <p:cNvGrpSpPr/>
          <p:nvPr/>
        </p:nvGrpSpPr>
        <p:grpSpPr>
          <a:xfrm rot="0">
            <a:off x="666750" y="666750"/>
            <a:ext cx="8324850" cy="3866514"/>
            <a:chOff x="0" y="0"/>
            <a:chExt cx="11099800" cy="5155352"/>
          </a:xfrm>
        </p:grpSpPr>
        <p:sp>
          <p:nvSpPr>
            <p:cNvPr name="TextBox 5" id="5"/>
            <p:cNvSpPr txBox="true"/>
            <p:nvPr/>
          </p:nvSpPr>
          <p:spPr>
            <a:xfrm rot="0">
              <a:off x="0" y="0"/>
              <a:ext cx="11099800" cy="1357207"/>
            </a:xfrm>
            <a:prstGeom prst="rect">
              <a:avLst/>
            </a:prstGeom>
          </p:spPr>
          <p:txBody>
            <a:bodyPr anchor="t" rtlCol="false" tIns="0" lIns="0" bIns="0" rIns="0">
              <a:spAutoFit/>
            </a:bodyPr>
            <a:lstStyle/>
            <a:p>
              <a:pPr algn="l" marL="0" indent="0" lvl="0">
                <a:lnSpc>
                  <a:spcPts val="6699"/>
                </a:lnSpc>
                <a:spcBef>
                  <a:spcPct val="0"/>
                </a:spcBef>
              </a:pPr>
              <a:r>
                <a:rPr lang="en-US" sz="6699" spc="-200" strike="noStrike" u="none">
                  <a:solidFill>
                    <a:srgbClr val="00BFFF"/>
                  </a:solidFill>
                  <a:latin typeface="ITC Avant Garde Gothic"/>
                  <a:ea typeface="ITC Avant Garde Gothic"/>
                  <a:cs typeface="ITC Avant Garde Gothic"/>
                  <a:sym typeface="ITC Avant Garde Gothic"/>
                </a:rPr>
                <a:t>Switch Configuration</a:t>
              </a:r>
            </a:p>
          </p:txBody>
        </p:sp>
        <p:sp>
          <p:nvSpPr>
            <p:cNvPr name="TextBox 6" id="6"/>
            <p:cNvSpPr txBox="true"/>
            <p:nvPr/>
          </p:nvSpPr>
          <p:spPr>
            <a:xfrm rot="0">
              <a:off x="0" y="1908597"/>
              <a:ext cx="11099800" cy="714375"/>
            </a:xfrm>
            <a:prstGeom prst="rect">
              <a:avLst/>
            </a:prstGeom>
          </p:spPr>
          <p:txBody>
            <a:bodyPr anchor="t" rtlCol="false" tIns="0" lIns="0" bIns="0" rIns="0">
              <a:spAutoFit/>
            </a:bodyPr>
            <a:lstStyle/>
            <a:p>
              <a:pPr algn="l" marL="0" indent="0" lvl="0">
                <a:lnSpc>
                  <a:spcPts val="3839"/>
                </a:lnSpc>
                <a:spcBef>
                  <a:spcPct val="0"/>
                </a:spcBef>
              </a:pPr>
              <a:r>
                <a:rPr lang="en-US" sz="3199" spc="-95" strike="noStrike" u="none">
                  <a:solidFill>
                    <a:srgbClr val="E0F7FF"/>
                  </a:solidFill>
                  <a:latin typeface="ITC Avant Garde Gothic"/>
                  <a:ea typeface="ITC Avant Garde Gothic"/>
                  <a:cs typeface="ITC Avant Garde Gothic"/>
                  <a:sym typeface="ITC Avant Garde Gothic"/>
                </a:rPr>
                <a:t>Trunk vs Access</a:t>
              </a:r>
            </a:p>
          </p:txBody>
        </p:sp>
        <p:sp>
          <p:nvSpPr>
            <p:cNvPr name="TextBox 7" id="7"/>
            <p:cNvSpPr txBox="true"/>
            <p:nvPr/>
          </p:nvSpPr>
          <p:spPr>
            <a:xfrm rot="0">
              <a:off x="0" y="3207172"/>
              <a:ext cx="9182100" cy="1948180"/>
            </a:xfrm>
            <a:prstGeom prst="rect">
              <a:avLst/>
            </a:prstGeom>
          </p:spPr>
          <p:txBody>
            <a:bodyPr anchor="t" rtlCol="false" tIns="0" lIns="0" bIns="0" rIns="0">
              <a:spAutoFit/>
            </a:bodyPr>
            <a:lstStyle/>
            <a:p>
              <a:pPr algn="l" marL="0" indent="0" lvl="0">
                <a:lnSpc>
                  <a:spcPts val="2940"/>
                </a:lnSpc>
              </a:pPr>
              <a:r>
                <a:rPr lang="en-US" sz="2100">
                  <a:solidFill>
                    <a:srgbClr val="E0F7FF"/>
                  </a:solidFill>
                  <a:latin typeface="TT Fors"/>
                  <a:ea typeface="TT Fors"/>
                  <a:cs typeface="TT Fors"/>
                  <a:sym typeface="TT Fors"/>
                </a:rPr>
                <a:t>Understanding the differences between trunk and access links is crucial for network efficiency, allowing effective VLAN tagging and optimizing data flow across network devices.</a:t>
              </a:r>
            </a:p>
          </p:txBody>
        </p:sp>
      </p:grpSp>
      <p:grpSp>
        <p:nvGrpSpPr>
          <p:cNvPr name="Group 8" id="8"/>
          <p:cNvGrpSpPr/>
          <p:nvPr/>
        </p:nvGrpSpPr>
        <p:grpSpPr>
          <a:xfrm rot="0">
            <a:off x="-1394621" y="9391023"/>
            <a:ext cx="4846643" cy="1791955"/>
            <a:chOff x="0" y="0"/>
            <a:chExt cx="6462190" cy="2389273"/>
          </a:xfrm>
        </p:grpSpPr>
        <p:sp>
          <p:nvSpPr>
            <p:cNvPr name="Freeform 9" id="9"/>
            <p:cNvSpPr/>
            <p:nvPr/>
          </p:nvSpPr>
          <p:spPr>
            <a:xfrm flipH="false" flipV="false" rot="0">
              <a:off x="0" y="0"/>
              <a:ext cx="2389273" cy="2389273"/>
            </a:xfrm>
            <a:custGeom>
              <a:avLst/>
              <a:gdLst/>
              <a:ahLst/>
              <a:cxnLst/>
              <a:rect r="r" b="b" t="t" l="l"/>
              <a:pathLst>
                <a:path h="2389273" w="2389273">
                  <a:moveTo>
                    <a:pt x="0" y="0"/>
                  </a:moveTo>
                  <a:lnTo>
                    <a:pt x="2389273" y="0"/>
                  </a:lnTo>
                  <a:lnTo>
                    <a:pt x="2389273" y="2389273"/>
                  </a:lnTo>
                  <a:lnTo>
                    <a:pt x="0" y="238927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0" id="10"/>
            <p:cNvSpPr/>
            <p:nvPr/>
          </p:nvSpPr>
          <p:spPr>
            <a:xfrm flipH="false" flipV="false" rot="0">
              <a:off x="2036459" y="0"/>
              <a:ext cx="2389273" cy="2389273"/>
            </a:xfrm>
            <a:custGeom>
              <a:avLst/>
              <a:gdLst/>
              <a:ahLst/>
              <a:cxnLst/>
              <a:rect r="r" b="b" t="t" l="l"/>
              <a:pathLst>
                <a:path h="2389273" w="2389273">
                  <a:moveTo>
                    <a:pt x="0" y="0"/>
                  </a:moveTo>
                  <a:lnTo>
                    <a:pt x="2389273" y="0"/>
                  </a:lnTo>
                  <a:lnTo>
                    <a:pt x="2389273" y="2389273"/>
                  </a:lnTo>
                  <a:lnTo>
                    <a:pt x="0" y="238927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1" id="11"/>
            <p:cNvSpPr/>
            <p:nvPr/>
          </p:nvSpPr>
          <p:spPr>
            <a:xfrm flipH="false" flipV="false" rot="0">
              <a:off x="4072917" y="0"/>
              <a:ext cx="2389273" cy="2389273"/>
            </a:xfrm>
            <a:custGeom>
              <a:avLst/>
              <a:gdLst/>
              <a:ahLst/>
              <a:cxnLst/>
              <a:rect r="r" b="b" t="t" l="l"/>
              <a:pathLst>
                <a:path h="2389273" w="2389273">
                  <a:moveTo>
                    <a:pt x="0" y="0"/>
                  </a:moveTo>
                  <a:lnTo>
                    <a:pt x="2389273" y="0"/>
                  </a:lnTo>
                  <a:lnTo>
                    <a:pt x="2389273" y="2389273"/>
                  </a:lnTo>
                  <a:lnTo>
                    <a:pt x="0" y="238927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sp>
        <p:nvSpPr>
          <p:cNvPr name="TextBox 12" id="12"/>
          <p:cNvSpPr txBox="true"/>
          <p:nvPr/>
        </p:nvSpPr>
        <p:spPr>
          <a:xfrm rot="0">
            <a:off x="666750" y="6070442"/>
            <a:ext cx="7845882" cy="2080948"/>
          </a:xfrm>
          <a:prstGeom prst="rect">
            <a:avLst/>
          </a:prstGeom>
        </p:spPr>
        <p:txBody>
          <a:bodyPr anchor="t" rtlCol="false" tIns="0" lIns="0" bIns="0" rIns="0">
            <a:spAutoFit/>
          </a:bodyPr>
          <a:lstStyle/>
          <a:p>
            <a:pPr algn="ctr">
              <a:lnSpc>
                <a:spcPts val="4071"/>
              </a:lnSpc>
            </a:pPr>
            <a:r>
              <a:rPr lang="en-US" sz="2609" spc="-78">
                <a:solidFill>
                  <a:srgbClr val="E0F7FF"/>
                </a:solidFill>
                <a:latin typeface="ITC Avant Garde Gothic"/>
                <a:ea typeface="ITC Avant Garde Gothic"/>
                <a:cs typeface="ITC Avant Garde Gothic"/>
                <a:sym typeface="ITC Avant Garde Gothic"/>
              </a:rPr>
              <a:t>All access ports are configured with the correct VLANs. Trunk ports are used to carry multiple VLANs to the core and firewall. DHCP relay ensures users receive IP addresses from the DHCP server.</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001D3D"/>
        </a:solidFill>
      </p:bgPr>
    </p:bg>
    <p:spTree>
      <p:nvGrpSpPr>
        <p:cNvPr id="1" name=""/>
        <p:cNvGrpSpPr/>
        <p:nvPr/>
      </p:nvGrpSpPr>
      <p:grpSpPr>
        <a:xfrm>
          <a:off x="0" y="0"/>
          <a:ext cx="0" cy="0"/>
          <a:chOff x="0" y="0"/>
          <a:chExt cx="0" cy="0"/>
        </a:xfrm>
      </p:grpSpPr>
      <p:sp>
        <p:nvSpPr>
          <p:cNvPr name="Freeform 2" id="2"/>
          <p:cNvSpPr/>
          <p:nvPr/>
        </p:nvSpPr>
        <p:spPr>
          <a:xfrm flipH="false" flipV="false" rot="0">
            <a:off x="13611225" y="6787402"/>
            <a:ext cx="10936025" cy="10299747"/>
          </a:xfrm>
          <a:custGeom>
            <a:avLst/>
            <a:gdLst/>
            <a:ahLst/>
            <a:cxnLst/>
            <a:rect r="r" b="b" t="t" l="l"/>
            <a:pathLst>
              <a:path h="10299747" w="10936025">
                <a:moveTo>
                  <a:pt x="0" y="0"/>
                </a:moveTo>
                <a:lnTo>
                  <a:pt x="10936025" y="0"/>
                </a:lnTo>
                <a:lnTo>
                  <a:pt x="10936025" y="10299747"/>
                </a:lnTo>
                <a:lnTo>
                  <a:pt x="0" y="1029974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grpSp>
        <p:nvGrpSpPr>
          <p:cNvPr name="Group 3" id="3"/>
          <p:cNvGrpSpPr/>
          <p:nvPr/>
        </p:nvGrpSpPr>
        <p:grpSpPr>
          <a:xfrm rot="0">
            <a:off x="9465733" y="666750"/>
            <a:ext cx="8629650" cy="8953500"/>
            <a:chOff x="0" y="0"/>
            <a:chExt cx="1336959" cy="1387131"/>
          </a:xfrm>
        </p:grpSpPr>
        <p:sp>
          <p:nvSpPr>
            <p:cNvPr name="Freeform 4" id="4"/>
            <p:cNvSpPr/>
            <p:nvPr/>
          </p:nvSpPr>
          <p:spPr>
            <a:xfrm flipH="false" flipV="false" rot="0">
              <a:off x="0" y="0"/>
              <a:ext cx="1336959" cy="1387131"/>
            </a:xfrm>
            <a:custGeom>
              <a:avLst/>
              <a:gdLst/>
              <a:ahLst/>
              <a:cxnLst/>
              <a:rect r="r" b="b" t="t" l="l"/>
              <a:pathLst>
                <a:path h="1387131" w="1336959">
                  <a:moveTo>
                    <a:pt x="35885" y="0"/>
                  </a:moveTo>
                  <a:lnTo>
                    <a:pt x="1301073" y="0"/>
                  </a:lnTo>
                  <a:cubicBezTo>
                    <a:pt x="1310591" y="0"/>
                    <a:pt x="1319718" y="3781"/>
                    <a:pt x="1326448" y="10511"/>
                  </a:cubicBezTo>
                  <a:cubicBezTo>
                    <a:pt x="1333178" y="17240"/>
                    <a:pt x="1336959" y="26368"/>
                    <a:pt x="1336959" y="35885"/>
                  </a:cubicBezTo>
                  <a:lnTo>
                    <a:pt x="1336959" y="1351246"/>
                  </a:lnTo>
                  <a:cubicBezTo>
                    <a:pt x="1336959" y="1360764"/>
                    <a:pt x="1333178" y="1369891"/>
                    <a:pt x="1326448" y="1376621"/>
                  </a:cubicBezTo>
                  <a:cubicBezTo>
                    <a:pt x="1319718" y="1383351"/>
                    <a:pt x="1310591" y="1387131"/>
                    <a:pt x="1301073" y="1387131"/>
                  </a:cubicBezTo>
                  <a:lnTo>
                    <a:pt x="35885" y="1387131"/>
                  </a:lnTo>
                  <a:cubicBezTo>
                    <a:pt x="26368" y="1387131"/>
                    <a:pt x="17240" y="1383351"/>
                    <a:pt x="10511" y="1376621"/>
                  </a:cubicBezTo>
                  <a:cubicBezTo>
                    <a:pt x="3781" y="1369891"/>
                    <a:pt x="0" y="1360764"/>
                    <a:pt x="0" y="1351246"/>
                  </a:cubicBezTo>
                  <a:lnTo>
                    <a:pt x="0" y="35885"/>
                  </a:lnTo>
                  <a:cubicBezTo>
                    <a:pt x="0" y="26368"/>
                    <a:pt x="3781" y="17240"/>
                    <a:pt x="10511" y="10511"/>
                  </a:cubicBezTo>
                  <a:cubicBezTo>
                    <a:pt x="17240" y="3781"/>
                    <a:pt x="26368" y="0"/>
                    <a:pt x="35885" y="0"/>
                  </a:cubicBezTo>
                  <a:close/>
                </a:path>
              </a:pathLst>
            </a:custGeom>
            <a:blipFill>
              <a:blip r:embed="rId4"/>
              <a:stretch>
                <a:fillRect l="0" t="-199" r="0" b="-199"/>
              </a:stretch>
            </a:blipFill>
            <a:ln w="28575" cap="rnd">
              <a:solidFill>
                <a:srgbClr val="FFFFFF"/>
              </a:solidFill>
              <a:prstDash val="solid"/>
              <a:round/>
            </a:ln>
          </p:spPr>
        </p:sp>
      </p:grpSp>
      <p:sp>
        <p:nvSpPr>
          <p:cNvPr name="TextBox 5" id="5"/>
          <p:cNvSpPr txBox="true"/>
          <p:nvPr/>
        </p:nvSpPr>
        <p:spPr>
          <a:xfrm rot="0">
            <a:off x="506677" y="923925"/>
            <a:ext cx="8637323" cy="936624"/>
          </a:xfrm>
          <a:prstGeom prst="rect">
            <a:avLst/>
          </a:prstGeom>
        </p:spPr>
        <p:txBody>
          <a:bodyPr anchor="t" rtlCol="false" tIns="0" lIns="0" bIns="0" rIns="0">
            <a:spAutoFit/>
          </a:bodyPr>
          <a:lstStyle/>
          <a:p>
            <a:pPr algn="ctr">
              <a:lnSpc>
                <a:spcPts val="7700"/>
              </a:lnSpc>
            </a:pPr>
            <a:r>
              <a:rPr lang="en-US" b="true" sz="5500">
                <a:solidFill>
                  <a:srgbClr val="00B9F1"/>
                </a:solidFill>
                <a:latin typeface="Canva Sans Bold"/>
                <a:ea typeface="Canva Sans Bold"/>
                <a:cs typeface="Canva Sans Bold"/>
                <a:sym typeface="Canva Sans Bold"/>
              </a:rPr>
              <a:t>VL</a:t>
            </a:r>
            <a:r>
              <a:rPr lang="en-US" b="true" sz="5500">
                <a:solidFill>
                  <a:srgbClr val="00B9F1"/>
                </a:solidFill>
                <a:latin typeface="Canva Sans Bold"/>
                <a:ea typeface="Canva Sans Bold"/>
                <a:cs typeface="Canva Sans Bold"/>
                <a:sym typeface="Canva Sans Bold"/>
              </a:rPr>
              <a:t>AN Gateways in HQ</a:t>
            </a:r>
          </a:p>
        </p:txBody>
      </p:sp>
      <p:sp>
        <p:nvSpPr>
          <p:cNvPr name="TextBox 6" id="6"/>
          <p:cNvSpPr txBox="true"/>
          <p:nvPr/>
        </p:nvSpPr>
        <p:spPr>
          <a:xfrm rot="0">
            <a:off x="506677" y="2088727"/>
            <a:ext cx="8959056" cy="3884408"/>
          </a:xfrm>
          <a:prstGeom prst="rect">
            <a:avLst/>
          </a:prstGeom>
        </p:spPr>
        <p:txBody>
          <a:bodyPr anchor="t" rtlCol="false" tIns="0" lIns="0" bIns="0" rIns="0">
            <a:spAutoFit/>
          </a:bodyPr>
          <a:lstStyle/>
          <a:p>
            <a:pPr algn="l">
              <a:lnSpc>
                <a:spcPts val="4381"/>
              </a:lnSpc>
            </a:pPr>
            <a:r>
              <a:rPr lang="en-US" sz="2639" spc="-79">
                <a:solidFill>
                  <a:srgbClr val="FFFFFF"/>
                </a:solidFill>
                <a:latin typeface="ITC Avant Garde Gothic"/>
                <a:ea typeface="ITC Avant Garde Gothic"/>
                <a:cs typeface="ITC Avant Garde Gothic"/>
                <a:sym typeface="ITC Avant Garde Gothic"/>
              </a:rPr>
              <a:t>Each HQ department uses a unique gateway assigned to its VLAN:</a:t>
            </a:r>
          </a:p>
          <a:p>
            <a:pPr algn="l">
              <a:lnSpc>
                <a:spcPts val="4381"/>
              </a:lnSpc>
            </a:pPr>
            <a:r>
              <a:rPr lang="en-US" sz="2639" spc="-79">
                <a:solidFill>
                  <a:srgbClr val="FFFFFF"/>
                </a:solidFill>
                <a:latin typeface="ITC Avant Garde Gothic"/>
                <a:ea typeface="ITC Avant Garde Gothic"/>
                <a:cs typeface="ITC Avant Garde Gothic"/>
                <a:sym typeface="ITC Avant Garde Gothic"/>
              </a:rPr>
              <a:t> HR → VLAN 20 → Gateway 10.0.20.1</a:t>
            </a:r>
          </a:p>
          <a:p>
            <a:pPr algn="l">
              <a:lnSpc>
                <a:spcPts val="4381"/>
              </a:lnSpc>
            </a:pPr>
            <a:r>
              <a:rPr lang="en-US" sz="2639" spc="-79">
                <a:solidFill>
                  <a:srgbClr val="FFFFFF"/>
                </a:solidFill>
                <a:latin typeface="ITC Avant Garde Gothic"/>
                <a:ea typeface="ITC Avant Garde Gothic"/>
                <a:cs typeface="ITC Avant Garde Gothic"/>
                <a:sym typeface="ITC Avant Garde Gothic"/>
              </a:rPr>
              <a:t> Sales → VLAN 30 → Gateway 10.0.30.1</a:t>
            </a:r>
          </a:p>
          <a:p>
            <a:pPr algn="l">
              <a:lnSpc>
                <a:spcPts val="4381"/>
              </a:lnSpc>
            </a:pPr>
            <a:r>
              <a:rPr lang="en-US" sz="2639" spc="-79">
                <a:solidFill>
                  <a:srgbClr val="FFFFFF"/>
                </a:solidFill>
                <a:latin typeface="ITC Avant Garde Gothic"/>
                <a:ea typeface="ITC Avant Garde Gothic"/>
                <a:cs typeface="ITC Avant Garde Gothic"/>
                <a:sym typeface="ITC Avant Garde Gothic"/>
              </a:rPr>
              <a:t> Finance → VLAN 40 → Gateway 10.0.40.1</a:t>
            </a:r>
          </a:p>
          <a:p>
            <a:pPr algn="l">
              <a:lnSpc>
                <a:spcPts val="4381"/>
              </a:lnSpc>
            </a:pPr>
            <a:r>
              <a:rPr lang="en-US" sz="2639" spc="-79">
                <a:solidFill>
                  <a:srgbClr val="FFFFFF"/>
                </a:solidFill>
                <a:latin typeface="ITC Avant Garde Gothic"/>
                <a:ea typeface="ITC Avant Garde Gothic"/>
                <a:cs typeface="ITC Avant Garde Gothic"/>
                <a:sym typeface="ITC Avant Garde Gothic"/>
              </a:rPr>
              <a:t> Media → VLAN 50 → Gateway 10.0.50.1</a:t>
            </a:r>
          </a:p>
          <a:p>
            <a:pPr algn="l">
              <a:lnSpc>
                <a:spcPts val="4381"/>
              </a:lnSpc>
            </a:pPr>
            <a:r>
              <a:rPr lang="en-US" sz="2639" spc="-79">
                <a:solidFill>
                  <a:srgbClr val="FFFFFF"/>
                </a:solidFill>
                <a:latin typeface="ITC Avant Garde Gothic"/>
                <a:ea typeface="ITC Avant Garde Gothic"/>
                <a:cs typeface="ITC Avant Garde Gothic"/>
                <a:sym typeface="ITC Avant Garde Gothic"/>
              </a:rPr>
              <a:t> IT → VLAN 10 → Gateway 10.0.10.1</a:t>
            </a:r>
          </a:p>
        </p:txBody>
      </p:sp>
      <p:sp>
        <p:nvSpPr>
          <p:cNvPr name="TextBox 7" id="7"/>
          <p:cNvSpPr txBox="true"/>
          <p:nvPr/>
        </p:nvSpPr>
        <p:spPr>
          <a:xfrm rot="0">
            <a:off x="1136196" y="6919469"/>
            <a:ext cx="7700018" cy="2338831"/>
          </a:xfrm>
          <a:prstGeom prst="rect">
            <a:avLst/>
          </a:prstGeom>
        </p:spPr>
        <p:txBody>
          <a:bodyPr anchor="t" rtlCol="false" tIns="0" lIns="0" bIns="0" rIns="0">
            <a:spAutoFit/>
          </a:bodyPr>
          <a:lstStyle/>
          <a:p>
            <a:pPr algn="l">
              <a:lnSpc>
                <a:spcPts val="4573"/>
              </a:lnSpc>
            </a:pPr>
            <a:r>
              <a:rPr lang="en-US" sz="2989" spc="-89">
                <a:solidFill>
                  <a:srgbClr val="FFFFFF"/>
                </a:solidFill>
                <a:latin typeface="ITC Avant Garde Gothic"/>
                <a:ea typeface="ITC Avant Garde Gothic"/>
                <a:cs typeface="ITC Avant Garde Gothic"/>
                <a:sym typeface="ITC Avant Garde Gothic"/>
              </a:rPr>
              <a:t>These gateways ensure users can communicate with the core router and access higher layers such as servers and the firewall.</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0A0F0A"/>
        </a:solidFill>
      </p:bgPr>
    </p:bg>
    <p:spTree>
      <p:nvGrpSpPr>
        <p:cNvPr id="1" name=""/>
        <p:cNvGrpSpPr/>
        <p:nvPr/>
      </p:nvGrpSpPr>
      <p:grpSpPr>
        <a:xfrm>
          <a:off x="0" y="0"/>
          <a:ext cx="0" cy="0"/>
          <a:chOff x="0" y="0"/>
          <a:chExt cx="0" cy="0"/>
        </a:xfrm>
      </p:grpSpPr>
      <p:grpSp>
        <p:nvGrpSpPr>
          <p:cNvPr name="Group 2" id="2"/>
          <p:cNvGrpSpPr/>
          <p:nvPr/>
        </p:nvGrpSpPr>
        <p:grpSpPr>
          <a:xfrm rot="0">
            <a:off x="10734675" y="666750"/>
            <a:ext cx="6886575" cy="8953500"/>
            <a:chOff x="0" y="0"/>
            <a:chExt cx="815850" cy="1060718"/>
          </a:xfrm>
        </p:grpSpPr>
        <p:sp>
          <p:nvSpPr>
            <p:cNvPr name="Freeform 3" id="3"/>
            <p:cNvSpPr/>
            <p:nvPr/>
          </p:nvSpPr>
          <p:spPr>
            <a:xfrm flipH="false" flipV="false" rot="0">
              <a:off x="0" y="0"/>
              <a:ext cx="815850" cy="1060718"/>
            </a:xfrm>
            <a:custGeom>
              <a:avLst/>
              <a:gdLst/>
              <a:ahLst/>
              <a:cxnLst/>
              <a:rect r="r" b="b" t="t" l="l"/>
              <a:pathLst>
                <a:path h="1060718" w="815850">
                  <a:moveTo>
                    <a:pt x="0" y="0"/>
                  </a:moveTo>
                  <a:lnTo>
                    <a:pt x="815850" y="0"/>
                  </a:lnTo>
                  <a:lnTo>
                    <a:pt x="815850" y="1060718"/>
                  </a:lnTo>
                  <a:lnTo>
                    <a:pt x="0" y="1060718"/>
                  </a:lnTo>
                  <a:close/>
                </a:path>
              </a:pathLst>
            </a:custGeom>
            <a:blipFill>
              <a:blip r:embed="rId2"/>
              <a:stretch>
                <a:fillRect l="0" t="-271" r="0" b="-271"/>
              </a:stretch>
            </a:blipFill>
          </p:spPr>
        </p:sp>
      </p:grpSp>
      <p:grpSp>
        <p:nvGrpSpPr>
          <p:cNvPr name="Group 4" id="4"/>
          <p:cNvGrpSpPr/>
          <p:nvPr/>
        </p:nvGrpSpPr>
        <p:grpSpPr>
          <a:xfrm rot="0">
            <a:off x="1119979" y="666750"/>
            <a:ext cx="8324850" cy="3866514"/>
            <a:chOff x="0" y="0"/>
            <a:chExt cx="11099800" cy="5155352"/>
          </a:xfrm>
        </p:grpSpPr>
        <p:sp>
          <p:nvSpPr>
            <p:cNvPr name="TextBox 5" id="5"/>
            <p:cNvSpPr txBox="true"/>
            <p:nvPr/>
          </p:nvSpPr>
          <p:spPr>
            <a:xfrm rot="0">
              <a:off x="0" y="0"/>
              <a:ext cx="11099800" cy="1357207"/>
            </a:xfrm>
            <a:prstGeom prst="rect">
              <a:avLst/>
            </a:prstGeom>
          </p:spPr>
          <p:txBody>
            <a:bodyPr anchor="t" rtlCol="false" tIns="0" lIns="0" bIns="0" rIns="0">
              <a:spAutoFit/>
            </a:bodyPr>
            <a:lstStyle/>
            <a:p>
              <a:pPr algn="l" marL="0" indent="0" lvl="0">
                <a:lnSpc>
                  <a:spcPts val="6699"/>
                </a:lnSpc>
                <a:spcBef>
                  <a:spcPct val="0"/>
                </a:spcBef>
              </a:pPr>
              <a:r>
                <a:rPr lang="en-US" sz="6699" spc="-200" strike="noStrike" u="none">
                  <a:solidFill>
                    <a:srgbClr val="00BFFF"/>
                  </a:solidFill>
                  <a:latin typeface="ITC Avant Garde Gothic"/>
                  <a:ea typeface="ITC Avant Garde Gothic"/>
                  <a:cs typeface="ITC Avant Garde Gothic"/>
                  <a:sym typeface="ITC Avant Garde Gothic"/>
                </a:rPr>
                <a:t>Connecti</a:t>
              </a:r>
              <a:r>
                <a:rPr lang="en-US" sz="6699" spc="-200" strike="noStrike" u="none">
                  <a:solidFill>
                    <a:srgbClr val="00BFFF"/>
                  </a:solidFill>
                  <a:latin typeface="ITC Avant Garde Gothic"/>
                  <a:ea typeface="ITC Avant Garde Gothic"/>
                  <a:cs typeface="ITC Avant Garde Gothic"/>
                  <a:sym typeface="ITC Avant Garde Gothic"/>
                </a:rPr>
                <a:t>vity</a:t>
              </a:r>
              <a:r>
                <a:rPr lang="en-US" sz="6699" spc="-200" strike="noStrike" u="none">
                  <a:solidFill>
                    <a:srgbClr val="00BFFF"/>
                  </a:solidFill>
                  <a:latin typeface="ITC Avant Garde Gothic"/>
                  <a:ea typeface="ITC Avant Garde Gothic"/>
                  <a:cs typeface="ITC Avant Garde Gothic"/>
                  <a:sym typeface="ITC Avant Garde Gothic"/>
                </a:rPr>
                <a:t> </a:t>
              </a:r>
              <a:r>
                <a:rPr lang="en-US" sz="6699" spc="-200" strike="noStrike" u="none">
                  <a:solidFill>
                    <a:srgbClr val="00BFFF"/>
                  </a:solidFill>
                  <a:latin typeface="ITC Avant Garde Gothic"/>
                  <a:ea typeface="ITC Avant Garde Gothic"/>
                  <a:cs typeface="ITC Avant Garde Gothic"/>
                  <a:sym typeface="ITC Avant Garde Gothic"/>
                </a:rPr>
                <a:t>Tes</a:t>
              </a:r>
              <a:r>
                <a:rPr lang="en-US" sz="6699" spc="-200" strike="noStrike" u="none">
                  <a:solidFill>
                    <a:srgbClr val="00BFFF"/>
                  </a:solidFill>
                  <a:latin typeface="ITC Avant Garde Gothic"/>
                  <a:ea typeface="ITC Avant Garde Gothic"/>
                  <a:cs typeface="ITC Avant Garde Gothic"/>
                  <a:sym typeface="ITC Avant Garde Gothic"/>
                </a:rPr>
                <a:t>t</a:t>
              </a:r>
              <a:r>
                <a:rPr lang="en-US" sz="6699" spc="-200" strike="noStrike" u="none">
                  <a:solidFill>
                    <a:srgbClr val="00BFFF"/>
                  </a:solidFill>
                  <a:latin typeface="ITC Avant Garde Gothic"/>
                  <a:ea typeface="ITC Avant Garde Gothic"/>
                  <a:cs typeface="ITC Avant Garde Gothic"/>
                  <a:sym typeface="ITC Avant Garde Gothic"/>
                </a:rPr>
                <a:t>ing</a:t>
              </a:r>
            </a:p>
          </p:txBody>
        </p:sp>
        <p:sp>
          <p:nvSpPr>
            <p:cNvPr name="TextBox 6" id="6"/>
            <p:cNvSpPr txBox="true"/>
            <p:nvPr/>
          </p:nvSpPr>
          <p:spPr>
            <a:xfrm rot="0">
              <a:off x="0" y="1908597"/>
              <a:ext cx="11099800" cy="714375"/>
            </a:xfrm>
            <a:prstGeom prst="rect">
              <a:avLst/>
            </a:prstGeom>
          </p:spPr>
          <p:txBody>
            <a:bodyPr anchor="t" rtlCol="false" tIns="0" lIns="0" bIns="0" rIns="0">
              <a:spAutoFit/>
            </a:bodyPr>
            <a:lstStyle/>
            <a:p>
              <a:pPr algn="l" marL="0" indent="0" lvl="0">
                <a:lnSpc>
                  <a:spcPts val="3839"/>
                </a:lnSpc>
                <a:spcBef>
                  <a:spcPct val="0"/>
                </a:spcBef>
              </a:pPr>
              <a:r>
                <a:rPr lang="en-US" sz="3199" spc="-95" strike="noStrike" u="none">
                  <a:solidFill>
                    <a:srgbClr val="00BFFF"/>
                  </a:solidFill>
                  <a:latin typeface="ITC Avant Garde Gothic"/>
                  <a:ea typeface="ITC Avant Garde Gothic"/>
                  <a:cs typeface="ITC Avant Garde Gothic"/>
                  <a:sym typeface="ITC Avant Garde Gothic"/>
                </a:rPr>
                <a:t>Cybersecurity Verification</a:t>
              </a:r>
            </a:p>
          </p:txBody>
        </p:sp>
        <p:sp>
          <p:nvSpPr>
            <p:cNvPr name="TextBox 7" id="7"/>
            <p:cNvSpPr txBox="true"/>
            <p:nvPr/>
          </p:nvSpPr>
          <p:spPr>
            <a:xfrm rot="0">
              <a:off x="0" y="3207172"/>
              <a:ext cx="9182100" cy="1948180"/>
            </a:xfrm>
            <a:prstGeom prst="rect">
              <a:avLst/>
            </a:prstGeom>
          </p:spPr>
          <p:txBody>
            <a:bodyPr anchor="t" rtlCol="false" tIns="0" lIns="0" bIns="0" rIns="0">
              <a:spAutoFit/>
            </a:bodyPr>
            <a:lstStyle/>
            <a:p>
              <a:pPr algn="l" marL="0" indent="0" lvl="0">
                <a:lnSpc>
                  <a:spcPts val="2940"/>
                </a:lnSpc>
              </a:pPr>
              <a:r>
                <a:rPr lang="en-US" sz="2100">
                  <a:solidFill>
                    <a:srgbClr val="FFFFFF"/>
                  </a:solidFill>
                  <a:latin typeface="TT Fors"/>
                  <a:ea typeface="TT Fors"/>
                  <a:cs typeface="TT Fors"/>
                  <a:sym typeface="TT Fors"/>
                </a:rPr>
                <a:t>The system indicates a </a:t>
              </a:r>
              <a:r>
                <a:rPr lang="en-US" b="true" sz="2100">
                  <a:solidFill>
                    <a:srgbClr val="FFFFFF"/>
                  </a:solidFill>
                  <a:latin typeface="TT Fors Bold"/>
                  <a:ea typeface="TT Fors Bold"/>
                  <a:cs typeface="TT Fors Bold"/>
                  <a:sym typeface="TT Fors Bold"/>
                </a:rPr>
                <a:t>secure connection</a:t>
              </a:r>
              <a:r>
                <a:rPr lang="en-US" sz="2100">
                  <a:solidFill>
                    <a:srgbClr val="FFFFFF"/>
                  </a:solidFill>
                  <a:latin typeface="TT Fors"/>
                  <a:ea typeface="TT Fors"/>
                  <a:cs typeface="TT Fors"/>
                  <a:sym typeface="TT Fors"/>
                </a:rPr>
                <a:t>, confirmed by glowing green checkmarks and successful ping signals, ensuring data integrity and reliability across the network.</a:t>
              </a:r>
            </a:p>
          </p:txBody>
        </p:sp>
      </p:grpSp>
      <p:grpSp>
        <p:nvGrpSpPr>
          <p:cNvPr name="Group 8" id="8"/>
          <p:cNvGrpSpPr/>
          <p:nvPr/>
        </p:nvGrpSpPr>
        <p:grpSpPr>
          <a:xfrm rot="0">
            <a:off x="15864679" y="8724273"/>
            <a:ext cx="4846643" cy="1791955"/>
            <a:chOff x="0" y="0"/>
            <a:chExt cx="6462190" cy="2389273"/>
          </a:xfrm>
        </p:grpSpPr>
        <p:sp>
          <p:nvSpPr>
            <p:cNvPr name="Freeform 9" id="9"/>
            <p:cNvSpPr/>
            <p:nvPr/>
          </p:nvSpPr>
          <p:spPr>
            <a:xfrm flipH="false" flipV="false" rot="0">
              <a:off x="0" y="0"/>
              <a:ext cx="2389273" cy="2389273"/>
            </a:xfrm>
            <a:custGeom>
              <a:avLst/>
              <a:gdLst/>
              <a:ahLst/>
              <a:cxnLst/>
              <a:rect r="r" b="b" t="t" l="l"/>
              <a:pathLst>
                <a:path h="2389273" w="2389273">
                  <a:moveTo>
                    <a:pt x="0" y="0"/>
                  </a:moveTo>
                  <a:lnTo>
                    <a:pt x="2389273" y="0"/>
                  </a:lnTo>
                  <a:lnTo>
                    <a:pt x="2389273" y="2389273"/>
                  </a:lnTo>
                  <a:lnTo>
                    <a:pt x="0" y="238927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0" id="10"/>
            <p:cNvSpPr/>
            <p:nvPr/>
          </p:nvSpPr>
          <p:spPr>
            <a:xfrm flipH="false" flipV="false" rot="0">
              <a:off x="2036459" y="0"/>
              <a:ext cx="2389273" cy="2389273"/>
            </a:xfrm>
            <a:custGeom>
              <a:avLst/>
              <a:gdLst/>
              <a:ahLst/>
              <a:cxnLst/>
              <a:rect r="r" b="b" t="t" l="l"/>
              <a:pathLst>
                <a:path h="2389273" w="2389273">
                  <a:moveTo>
                    <a:pt x="0" y="0"/>
                  </a:moveTo>
                  <a:lnTo>
                    <a:pt x="2389273" y="0"/>
                  </a:lnTo>
                  <a:lnTo>
                    <a:pt x="2389273" y="2389273"/>
                  </a:lnTo>
                  <a:lnTo>
                    <a:pt x="0" y="238927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1" id="11"/>
            <p:cNvSpPr/>
            <p:nvPr/>
          </p:nvSpPr>
          <p:spPr>
            <a:xfrm flipH="false" flipV="false" rot="0">
              <a:off x="4072917" y="0"/>
              <a:ext cx="2389273" cy="2389273"/>
            </a:xfrm>
            <a:custGeom>
              <a:avLst/>
              <a:gdLst/>
              <a:ahLst/>
              <a:cxnLst/>
              <a:rect r="r" b="b" t="t" l="l"/>
              <a:pathLst>
                <a:path h="2389273" w="2389273">
                  <a:moveTo>
                    <a:pt x="0" y="0"/>
                  </a:moveTo>
                  <a:lnTo>
                    <a:pt x="2389273" y="0"/>
                  </a:lnTo>
                  <a:lnTo>
                    <a:pt x="2389273" y="2389273"/>
                  </a:lnTo>
                  <a:lnTo>
                    <a:pt x="0" y="238927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sp>
        <p:nvSpPr>
          <p:cNvPr name="TextBox 12" id="12"/>
          <p:cNvSpPr txBox="true"/>
          <p:nvPr/>
        </p:nvSpPr>
        <p:spPr>
          <a:xfrm rot="0">
            <a:off x="1119979" y="6259899"/>
            <a:ext cx="7026812" cy="2562892"/>
          </a:xfrm>
          <a:prstGeom prst="rect">
            <a:avLst/>
          </a:prstGeom>
        </p:spPr>
        <p:txBody>
          <a:bodyPr anchor="t" rtlCol="false" tIns="0" lIns="0" bIns="0" rIns="0">
            <a:spAutoFit/>
          </a:bodyPr>
          <a:lstStyle/>
          <a:p>
            <a:pPr algn="l">
              <a:lnSpc>
                <a:spcPts val="4018"/>
              </a:lnSpc>
            </a:pPr>
            <a:r>
              <a:rPr lang="en-US" sz="2790" spc="-83">
                <a:solidFill>
                  <a:srgbClr val="FFFFFF"/>
                </a:solidFill>
                <a:latin typeface="ITC Avant Garde Gothic"/>
                <a:ea typeface="ITC Avant Garde Gothic"/>
                <a:cs typeface="ITC Avant Garde Gothic"/>
                <a:sym typeface="ITC Avant Garde Gothic"/>
              </a:rPr>
              <a:t>Ping tests were performed between departments, confirming successful VLAN operation and communication with servers. All HQ users were able to reach the core, firewall, and internal services</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0A3D62"/>
        </a:solidFill>
      </p:bgPr>
    </p:bg>
    <p:spTree>
      <p:nvGrpSpPr>
        <p:cNvPr id="1" name=""/>
        <p:cNvGrpSpPr/>
        <p:nvPr/>
      </p:nvGrpSpPr>
      <p:grpSpPr>
        <a:xfrm>
          <a:off x="0" y="0"/>
          <a:ext cx="0" cy="0"/>
          <a:chOff x="0" y="0"/>
          <a:chExt cx="0" cy="0"/>
        </a:xfrm>
      </p:grpSpPr>
      <p:grpSp>
        <p:nvGrpSpPr>
          <p:cNvPr name="Group 2" id="2"/>
          <p:cNvGrpSpPr/>
          <p:nvPr/>
        </p:nvGrpSpPr>
        <p:grpSpPr>
          <a:xfrm rot="0">
            <a:off x="0" y="0"/>
            <a:ext cx="6419850" cy="10287000"/>
            <a:chOff x="0" y="0"/>
            <a:chExt cx="994603" cy="1593725"/>
          </a:xfrm>
        </p:grpSpPr>
        <p:sp>
          <p:nvSpPr>
            <p:cNvPr name="Freeform 3" id="3"/>
            <p:cNvSpPr/>
            <p:nvPr/>
          </p:nvSpPr>
          <p:spPr>
            <a:xfrm flipH="false" flipV="false" rot="0">
              <a:off x="0" y="0"/>
              <a:ext cx="994603" cy="1593725"/>
            </a:xfrm>
            <a:custGeom>
              <a:avLst/>
              <a:gdLst/>
              <a:ahLst/>
              <a:cxnLst/>
              <a:rect r="r" b="b" t="t" l="l"/>
              <a:pathLst>
                <a:path h="1593725" w="994603">
                  <a:moveTo>
                    <a:pt x="994603" y="0"/>
                  </a:moveTo>
                  <a:lnTo>
                    <a:pt x="0" y="0"/>
                  </a:lnTo>
                  <a:lnTo>
                    <a:pt x="0" y="1593725"/>
                  </a:lnTo>
                  <a:lnTo>
                    <a:pt x="994603" y="1593725"/>
                  </a:lnTo>
                  <a:close/>
                </a:path>
              </a:pathLst>
            </a:custGeom>
            <a:blipFill>
              <a:blip r:embed="rId2"/>
              <a:stretch>
                <a:fillRect l="0" t="-126" r="0" b="-126"/>
              </a:stretch>
            </a:blipFill>
          </p:spPr>
        </p:sp>
      </p:grpSp>
      <p:sp>
        <p:nvSpPr>
          <p:cNvPr name="TextBox 4" id="4"/>
          <p:cNvSpPr txBox="true"/>
          <p:nvPr/>
        </p:nvSpPr>
        <p:spPr>
          <a:xfrm rot="0">
            <a:off x="11845730" y="9350042"/>
            <a:ext cx="7194651" cy="495300"/>
          </a:xfrm>
          <a:prstGeom prst="rect">
            <a:avLst/>
          </a:prstGeom>
        </p:spPr>
        <p:txBody>
          <a:bodyPr anchor="t" rtlCol="false" tIns="0" lIns="0" bIns="0" rIns="0">
            <a:spAutoFit/>
          </a:bodyPr>
          <a:lstStyle/>
          <a:p>
            <a:pPr algn="l" marL="0" indent="0" lvl="0">
              <a:lnSpc>
                <a:spcPts val="4199"/>
              </a:lnSpc>
            </a:pPr>
            <a:r>
              <a:rPr lang="en-US" sz="2999">
                <a:solidFill>
                  <a:srgbClr val="14C1D0"/>
                </a:solidFill>
                <a:latin typeface="TT Fors"/>
                <a:ea typeface="TT Fors"/>
                <a:cs typeface="TT Fors"/>
                <a:sym typeface="TT Fors"/>
              </a:rPr>
              <a:t>Presented by [Habib,ahmed ,amr]</a:t>
            </a:r>
          </a:p>
        </p:txBody>
      </p:sp>
      <p:grpSp>
        <p:nvGrpSpPr>
          <p:cNvPr name="Group 5" id="5"/>
          <p:cNvGrpSpPr/>
          <p:nvPr/>
        </p:nvGrpSpPr>
        <p:grpSpPr>
          <a:xfrm rot="0">
            <a:off x="3996529" y="7829550"/>
            <a:ext cx="4846643" cy="1791955"/>
            <a:chOff x="0" y="0"/>
            <a:chExt cx="6462190" cy="2389273"/>
          </a:xfrm>
        </p:grpSpPr>
        <p:sp>
          <p:nvSpPr>
            <p:cNvPr name="Freeform 6" id="6"/>
            <p:cNvSpPr/>
            <p:nvPr/>
          </p:nvSpPr>
          <p:spPr>
            <a:xfrm flipH="true" flipV="false" rot="0">
              <a:off x="4072917" y="0"/>
              <a:ext cx="2389273" cy="2389273"/>
            </a:xfrm>
            <a:custGeom>
              <a:avLst/>
              <a:gdLst/>
              <a:ahLst/>
              <a:cxnLst/>
              <a:rect r="r" b="b" t="t" l="l"/>
              <a:pathLst>
                <a:path h="2389273" w="2389273">
                  <a:moveTo>
                    <a:pt x="2389273" y="0"/>
                  </a:moveTo>
                  <a:lnTo>
                    <a:pt x="0" y="0"/>
                  </a:lnTo>
                  <a:lnTo>
                    <a:pt x="0" y="2389273"/>
                  </a:lnTo>
                  <a:lnTo>
                    <a:pt x="2389273" y="2389273"/>
                  </a:lnTo>
                  <a:lnTo>
                    <a:pt x="2389273"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true" flipV="false" rot="0">
              <a:off x="2036459" y="0"/>
              <a:ext cx="2389273" cy="2389273"/>
            </a:xfrm>
            <a:custGeom>
              <a:avLst/>
              <a:gdLst/>
              <a:ahLst/>
              <a:cxnLst/>
              <a:rect r="r" b="b" t="t" l="l"/>
              <a:pathLst>
                <a:path h="2389273" w="2389273">
                  <a:moveTo>
                    <a:pt x="2389273" y="0"/>
                  </a:moveTo>
                  <a:lnTo>
                    <a:pt x="0" y="0"/>
                  </a:lnTo>
                  <a:lnTo>
                    <a:pt x="0" y="2389273"/>
                  </a:lnTo>
                  <a:lnTo>
                    <a:pt x="2389273" y="2389273"/>
                  </a:lnTo>
                  <a:lnTo>
                    <a:pt x="2389273"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true" flipV="false" rot="0">
              <a:off x="0" y="0"/>
              <a:ext cx="2389273" cy="2389273"/>
            </a:xfrm>
            <a:custGeom>
              <a:avLst/>
              <a:gdLst/>
              <a:ahLst/>
              <a:cxnLst/>
              <a:rect r="r" b="b" t="t" l="l"/>
              <a:pathLst>
                <a:path h="2389273" w="2389273">
                  <a:moveTo>
                    <a:pt x="2389273" y="0"/>
                  </a:moveTo>
                  <a:lnTo>
                    <a:pt x="0" y="0"/>
                  </a:lnTo>
                  <a:lnTo>
                    <a:pt x="0" y="2389273"/>
                  </a:lnTo>
                  <a:lnTo>
                    <a:pt x="2389273" y="2389273"/>
                  </a:lnTo>
                  <a:lnTo>
                    <a:pt x="2389273"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grpSp>
        <p:nvGrpSpPr>
          <p:cNvPr name="Group 9" id="9"/>
          <p:cNvGrpSpPr/>
          <p:nvPr/>
        </p:nvGrpSpPr>
        <p:grpSpPr>
          <a:xfrm rot="0">
            <a:off x="8843171" y="1028700"/>
            <a:ext cx="8324850" cy="4781550"/>
            <a:chOff x="0" y="0"/>
            <a:chExt cx="11099800" cy="6375400"/>
          </a:xfrm>
        </p:grpSpPr>
        <p:sp>
          <p:nvSpPr>
            <p:cNvPr name="TextBox 10" id="10"/>
            <p:cNvSpPr txBox="true"/>
            <p:nvPr/>
          </p:nvSpPr>
          <p:spPr>
            <a:xfrm rot="0">
              <a:off x="0" y="1174750"/>
              <a:ext cx="11099800" cy="5200650"/>
            </a:xfrm>
            <a:prstGeom prst="rect">
              <a:avLst/>
            </a:prstGeom>
          </p:spPr>
          <p:txBody>
            <a:bodyPr anchor="t" rtlCol="false" tIns="0" lIns="0" bIns="0" rIns="0">
              <a:spAutoFit/>
            </a:bodyPr>
            <a:lstStyle/>
            <a:p>
              <a:pPr algn="just" marL="0" indent="0" lvl="0">
                <a:lnSpc>
                  <a:spcPts val="9900"/>
                </a:lnSpc>
              </a:pPr>
              <a:r>
                <a:rPr lang="en-US" b="true" sz="9000" spc="-89">
                  <a:solidFill>
                    <a:srgbClr val="14C1D0"/>
                  </a:solidFill>
                  <a:latin typeface="Telegraf Bold"/>
                  <a:ea typeface="Telegraf Bold"/>
                  <a:cs typeface="Telegraf Bold"/>
                  <a:sym typeface="Telegraf Bold"/>
                </a:rPr>
                <a:t>FortiGate</a:t>
              </a:r>
              <a:r>
                <a:rPr lang="en-US" b="true" sz="9000" spc="-89">
                  <a:solidFill>
                    <a:srgbClr val="14C1D0"/>
                  </a:solidFill>
                  <a:latin typeface="Telegraf Bold"/>
                  <a:ea typeface="Telegraf Bold"/>
                  <a:cs typeface="Telegraf Bold"/>
                  <a:sym typeface="Telegraf Bold"/>
                </a:rPr>
                <a:t> Firewall</a:t>
              </a:r>
              <a:r>
                <a:rPr lang="en-US" b="true" sz="9000" spc="-89">
                  <a:solidFill>
                    <a:srgbClr val="14C1D0"/>
                  </a:solidFill>
                  <a:latin typeface="Telegraf Bold"/>
                  <a:ea typeface="Telegraf Bold"/>
                  <a:cs typeface="Telegraf Bold"/>
                  <a:sym typeface="Telegraf Bold"/>
                </a:rPr>
                <a:t> Overview</a:t>
              </a:r>
            </a:p>
          </p:txBody>
        </p:sp>
        <p:sp>
          <p:nvSpPr>
            <p:cNvPr name="TextBox 11" id="11"/>
            <p:cNvSpPr txBox="true"/>
            <p:nvPr/>
          </p:nvSpPr>
          <p:spPr>
            <a:xfrm rot="0">
              <a:off x="0" y="-9525"/>
              <a:ext cx="11099800" cy="606425"/>
            </a:xfrm>
            <a:prstGeom prst="rect">
              <a:avLst/>
            </a:prstGeom>
          </p:spPr>
          <p:txBody>
            <a:bodyPr anchor="t" rtlCol="false" tIns="0" lIns="0" bIns="0" rIns="0">
              <a:spAutoFit/>
            </a:bodyPr>
            <a:lstStyle/>
            <a:p>
              <a:pPr algn="just" marL="0" indent="0" lvl="0">
                <a:lnSpc>
                  <a:spcPts val="3299"/>
                </a:lnSpc>
              </a:pPr>
              <a:r>
                <a:rPr lang="en-US" b="true" sz="2999" spc="-29">
                  <a:solidFill>
                    <a:srgbClr val="14C1D0"/>
                  </a:solidFill>
                  <a:latin typeface="Telegraf Bold"/>
                  <a:ea typeface="Telegraf Bold"/>
                  <a:cs typeface="Telegraf Bold"/>
                  <a:sym typeface="Telegraf Bold"/>
                </a:rPr>
                <a:t>Part 2: </a:t>
              </a:r>
            </a:p>
          </p:txBody>
        </p:sp>
      </p:gr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0A1435"/>
        </a:solidFill>
      </p:bgPr>
    </p:bg>
    <p:spTree>
      <p:nvGrpSpPr>
        <p:cNvPr id="1" name=""/>
        <p:cNvGrpSpPr/>
        <p:nvPr/>
      </p:nvGrpSpPr>
      <p:grpSpPr>
        <a:xfrm>
          <a:off x="0" y="0"/>
          <a:ext cx="0" cy="0"/>
          <a:chOff x="0" y="0"/>
          <a:chExt cx="0" cy="0"/>
        </a:xfrm>
      </p:grpSpPr>
      <p:grpSp>
        <p:nvGrpSpPr>
          <p:cNvPr name="Group 2" id="2"/>
          <p:cNvGrpSpPr/>
          <p:nvPr/>
        </p:nvGrpSpPr>
        <p:grpSpPr>
          <a:xfrm rot="0">
            <a:off x="11868150" y="0"/>
            <a:ext cx="6419850" cy="10287000"/>
            <a:chOff x="0" y="0"/>
            <a:chExt cx="994603" cy="1593725"/>
          </a:xfrm>
        </p:grpSpPr>
        <p:sp>
          <p:nvSpPr>
            <p:cNvPr name="Freeform 3" id="3"/>
            <p:cNvSpPr/>
            <p:nvPr/>
          </p:nvSpPr>
          <p:spPr>
            <a:xfrm flipH="false" flipV="false" rot="0">
              <a:off x="0" y="0"/>
              <a:ext cx="994603" cy="1593725"/>
            </a:xfrm>
            <a:custGeom>
              <a:avLst/>
              <a:gdLst/>
              <a:ahLst/>
              <a:cxnLst/>
              <a:rect r="r" b="b" t="t" l="l"/>
              <a:pathLst>
                <a:path h="1593725" w="994603">
                  <a:moveTo>
                    <a:pt x="0" y="0"/>
                  </a:moveTo>
                  <a:lnTo>
                    <a:pt x="994603" y="0"/>
                  </a:lnTo>
                  <a:lnTo>
                    <a:pt x="994603" y="1593725"/>
                  </a:lnTo>
                  <a:lnTo>
                    <a:pt x="0" y="1593725"/>
                  </a:lnTo>
                  <a:close/>
                </a:path>
              </a:pathLst>
            </a:custGeom>
            <a:blipFill>
              <a:blip r:embed="rId2"/>
              <a:stretch>
                <a:fillRect l="0" t="-126" r="0" b="-126"/>
              </a:stretch>
            </a:blipFill>
          </p:spPr>
        </p:sp>
      </p:grpSp>
      <p:grpSp>
        <p:nvGrpSpPr>
          <p:cNvPr name="Group 4" id="4"/>
          <p:cNvGrpSpPr/>
          <p:nvPr/>
        </p:nvGrpSpPr>
        <p:grpSpPr>
          <a:xfrm rot="0">
            <a:off x="9444829" y="7829550"/>
            <a:ext cx="4846643" cy="1791955"/>
            <a:chOff x="0" y="0"/>
            <a:chExt cx="6462190" cy="2389273"/>
          </a:xfrm>
        </p:grpSpPr>
        <p:sp>
          <p:nvSpPr>
            <p:cNvPr name="Freeform 5" id="5"/>
            <p:cNvSpPr/>
            <p:nvPr/>
          </p:nvSpPr>
          <p:spPr>
            <a:xfrm flipH="false" flipV="false" rot="0">
              <a:off x="0" y="0"/>
              <a:ext cx="2389273" cy="2389273"/>
            </a:xfrm>
            <a:custGeom>
              <a:avLst/>
              <a:gdLst/>
              <a:ahLst/>
              <a:cxnLst/>
              <a:rect r="r" b="b" t="t" l="l"/>
              <a:pathLst>
                <a:path h="2389273" w="2389273">
                  <a:moveTo>
                    <a:pt x="0" y="0"/>
                  </a:moveTo>
                  <a:lnTo>
                    <a:pt x="2389273" y="0"/>
                  </a:lnTo>
                  <a:lnTo>
                    <a:pt x="2389273" y="2389273"/>
                  </a:lnTo>
                  <a:lnTo>
                    <a:pt x="0" y="238927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2036459" y="0"/>
              <a:ext cx="2389273" cy="2389273"/>
            </a:xfrm>
            <a:custGeom>
              <a:avLst/>
              <a:gdLst/>
              <a:ahLst/>
              <a:cxnLst/>
              <a:rect r="r" b="b" t="t" l="l"/>
              <a:pathLst>
                <a:path h="2389273" w="2389273">
                  <a:moveTo>
                    <a:pt x="0" y="0"/>
                  </a:moveTo>
                  <a:lnTo>
                    <a:pt x="2389273" y="0"/>
                  </a:lnTo>
                  <a:lnTo>
                    <a:pt x="2389273" y="2389273"/>
                  </a:lnTo>
                  <a:lnTo>
                    <a:pt x="0" y="238927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4072917" y="0"/>
              <a:ext cx="2389273" cy="2389273"/>
            </a:xfrm>
            <a:custGeom>
              <a:avLst/>
              <a:gdLst/>
              <a:ahLst/>
              <a:cxnLst/>
              <a:rect r="r" b="b" t="t" l="l"/>
              <a:pathLst>
                <a:path h="2389273" w="2389273">
                  <a:moveTo>
                    <a:pt x="0" y="0"/>
                  </a:moveTo>
                  <a:lnTo>
                    <a:pt x="2389273" y="0"/>
                  </a:lnTo>
                  <a:lnTo>
                    <a:pt x="2389273" y="2389273"/>
                  </a:lnTo>
                  <a:lnTo>
                    <a:pt x="0" y="238927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sp>
        <p:nvSpPr>
          <p:cNvPr name="TextBox 8" id="8"/>
          <p:cNvSpPr txBox="true"/>
          <p:nvPr/>
        </p:nvSpPr>
        <p:spPr>
          <a:xfrm rot="0">
            <a:off x="1159653" y="1881415"/>
            <a:ext cx="7266423" cy="2981472"/>
          </a:xfrm>
          <a:prstGeom prst="rect">
            <a:avLst/>
          </a:prstGeom>
        </p:spPr>
        <p:txBody>
          <a:bodyPr anchor="t" rtlCol="false" tIns="0" lIns="0" bIns="0" rIns="0">
            <a:spAutoFit/>
          </a:bodyPr>
          <a:lstStyle/>
          <a:p>
            <a:pPr algn="l">
              <a:lnSpc>
                <a:spcPts val="3939"/>
              </a:lnSpc>
            </a:pPr>
            <a:r>
              <a:rPr lang="en-US" sz="2591" spc="-25">
                <a:solidFill>
                  <a:srgbClr val="FFFFFF"/>
                </a:solidFill>
                <a:latin typeface="Telegraf"/>
                <a:ea typeface="Telegraf"/>
                <a:cs typeface="Telegraf"/>
                <a:sym typeface="Telegraf"/>
              </a:rPr>
              <a:t>FSSO</a:t>
            </a:r>
            <a:r>
              <a:rPr lang="en-US" sz="2591" spc="-25">
                <a:solidFill>
                  <a:srgbClr val="FFFFFF"/>
                </a:solidFill>
                <a:latin typeface="Telegraf"/>
                <a:ea typeface="Telegraf"/>
                <a:cs typeface="Telegraf"/>
                <a:sym typeface="Telegraf"/>
              </a:rPr>
              <a:t> (Fortinet Single Sign-On)</a:t>
            </a:r>
          </a:p>
          <a:p>
            <a:pPr algn="l">
              <a:lnSpc>
                <a:spcPts val="3939"/>
              </a:lnSpc>
            </a:pPr>
            <a:r>
              <a:rPr lang="en-US" sz="2591" spc="-25">
                <a:solidFill>
                  <a:srgbClr val="FFFFFF"/>
                </a:solidFill>
                <a:latin typeface="Telegraf"/>
                <a:ea typeface="Telegraf"/>
                <a:cs typeface="Telegraf"/>
                <a:sym typeface="Telegraf"/>
              </a:rPr>
              <a:t>Integrates Fortigate with Active Directory</a:t>
            </a:r>
          </a:p>
          <a:p>
            <a:pPr algn="l">
              <a:lnSpc>
                <a:spcPts val="3939"/>
              </a:lnSpc>
            </a:pPr>
            <a:r>
              <a:rPr lang="en-US" sz="2591" spc="-25">
                <a:solidFill>
                  <a:srgbClr val="FFFFFF"/>
                </a:solidFill>
                <a:latin typeface="Telegraf"/>
                <a:ea typeface="Telegraf"/>
                <a:cs typeface="Telegraf"/>
                <a:sym typeface="Telegraf"/>
              </a:rPr>
              <a:t>Automatically maps Usernames + IP Addresses</a:t>
            </a:r>
          </a:p>
          <a:p>
            <a:pPr algn="l">
              <a:lnSpc>
                <a:spcPts val="3939"/>
              </a:lnSpc>
            </a:pPr>
            <a:r>
              <a:rPr lang="en-US" sz="2591" spc="-25">
                <a:solidFill>
                  <a:srgbClr val="FFFFFF"/>
                </a:solidFill>
                <a:latin typeface="Telegraf"/>
                <a:ea typeface="Telegraf"/>
                <a:cs typeface="Telegraf"/>
                <a:sym typeface="Telegraf"/>
              </a:rPr>
              <a:t>Enables identity-based firewall policies</a:t>
            </a:r>
          </a:p>
          <a:p>
            <a:pPr algn="l">
              <a:lnSpc>
                <a:spcPts val="3939"/>
              </a:lnSpc>
            </a:pPr>
            <a:r>
              <a:rPr lang="en-US" sz="2591" spc="-25">
                <a:solidFill>
                  <a:srgbClr val="FFFFFF"/>
                </a:solidFill>
                <a:latin typeface="Telegraf"/>
                <a:ea typeface="Telegraf"/>
                <a:cs typeface="Telegraf"/>
                <a:sym typeface="Telegraf"/>
              </a:rPr>
              <a:t>No login required for users on the firewall</a:t>
            </a:r>
          </a:p>
          <a:p>
            <a:pPr algn="l">
              <a:lnSpc>
                <a:spcPts val="3939"/>
              </a:lnSpc>
            </a:pPr>
            <a:r>
              <a:rPr lang="en-US" sz="2591" spc="-25">
                <a:solidFill>
                  <a:srgbClr val="FFFFFF"/>
                </a:solidFill>
                <a:latin typeface="Telegraf"/>
                <a:ea typeface="Telegraf"/>
                <a:cs typeface="Telegraf"/>
                <a:sym typeface="Telegraf"/>
              </a:rPr>
              <a:t>Centralized control and accurate logging</a:t>
            </a:r>
          </a:p>
        </p:txBody>
      </p:sp>
      <p:sp>
        <p:nvSpPr>
          <p:cNvPr name="TextBox 9" id="9"/>
          <p:cNvSpPr txBox="true"/>
          <p:nvPr/>
        </p:nvSpPr>
        <p:spPr>
          <a:xfrm rot="0">
            <a:off x="1028700" y="565397"/>
            <a:ext cx="5507831" cy="1144271"/>
          </a:xfrm>
          <a:prstGeom prst="rect">
            <a:avLst/>
          </a:prstGeom>
        </p:spPr>
        <p:txBody>
          <a:bodyPr anchor="t" rtlCol="false" tIns="0" lIns="0" bIns="0" rIns="0">
            <a:spAutoFit/>
          </a:bodyPr>
          <a:lstStyle/>
          <a:p>
            <a:pPr algn="ctr">
              <a:lnSpc>
                <a:spcPts val="9379"/>
              </a:lnSpc>
            </a:pPr>
            <a:r>
              <a:rPr lang="en-US" b="true" sz="6699">
                <a:solidFill>
                  <a:srgbClr val="9CDDF0"/>
                </a:solidFill>
                <a:latin typeface="Canva Sans Bold"/>
                <a:ea typeface="Canva Sans Bold"/>
                <a:cs typeface="Canva Sans Bold"/>
                <a:sym typeface="Canva Sans Bold"/>
              </a:rPr>
              <a:t> Firewall Role</a:t>
            </a:r>
          </a:p>
        </p:txBody>
      </p:sp>
      <p:sp>
        <p:nvSpPr>
          <p:cNvPr name="TextBox 10" id="10"/>
          <p:cNvSpPr txBox="true"/>
          <p:nvPr/>
        </p:nvSpPr>
        <p:spPr>
          <a:xfrm rot="0">
            <a:off x="1159653" y="5404100"/>
            <a:ext cx="7528328" cy="4467724"/>
          </a:xfrm>
          <a:prstGeom prst="rect">
            <a:avLst/>
          </a:prstGeom>
        </p:spPr>
        <p:txBody>
          <a:bodyPr anchor="t" rtlCol="false" tIns="0" lIns="0" bIns="0" rIns="0">
            <a:spAutoFit/>
          </a:bodyPr>
          <a:lstStyle/>
          <a:p>
            <a:pPr algn="l">
              <a:lnSpc>
                <a:spcPts val="3939"/>
              </a:lnSpc>
            </a:pPr>
            <a:r>
              <a:rPr lang="en-US" sz="2591" spc="-25">
                <a:solidFill>
                  <a:srgbClr val="FFFFFF"/>
                </a:solidFill>
                <a:latin typeface="Telegraf"/>
                <a:ea typeface="Telegraf"/>
                <a:cs typeface="Telegraf"/>
                <a:sym typeface="Telegraf"/>
              </a:rPr>
              <a:t>IPsec VPN</a:t>
            </a:r>
            <a:r>
              <a:rPr lang="en-US" sz="2591" spc="-25">
                <a:solidFill>
                  <a:srgbClr val="FFFFFF"/>
                </a:solidFill>
                <a:latin typeface="Telegraf"/>
                <a:ea typeface="Telegraf"/>
                <a:cs typeface="Telegraf"/>
                <a:sym typeface="Telegraf"/>
              </a:rPr>
              <a:t> (Site-to-Site — Custom Mode)</a:t>
            </a:r>
          </a:p>
          <a:p>
            <a:pPr algn="l">
              <a:lnSpc>
                <a:spcPts val="3939"/>
              </a:lnSpc>
            </a:pPr>
            <a:r>
              <a:rPr lang="en-US" sz="2591" spc="-25">
                <a:solidFill>
                  <a:srgbClr val="FFFFFF"/>
                </a:solidFill>
                <a:latin typeface="Telegraf"/>
                <a:ea typeface="Telegraf"/>
                <a:cs typeface="Telegraf"/>
                <a:sym typeface="Telegraf"/>
              </a:rPr>
              <a:t>Secure permanent tunnel between HQ and Branch</a:t>
            </a:r>
          </a:p>
          <a:p>
            <a:pPr algn="l">
              <a:lnSpc>
                <a:spcPts val="3939"/>
              </a:lnSpc>
            </a:pPr>
            <a:r>
              <a:rPr lang="en-US" sz="2591" spc="-25">
                <a:solidFill>
                  <a:srgbClr val="FFFFFF"/>
                </a:solidFill>
                <a:latin typeface="Telegraf"/>
                <a:ea typeface="Telegraf"/>
                <a:cs typeface="Telegraf"/>
                <a:sym typeface="Telegraf"/>
              </a:rPr>
              <a:t>Uses Phase 1 (IKE) and Phase 2 (IPsec) parameters</a:t>
            </a:r>
          </a:p>
          <a:p>
            <a:pPr algn="l">
              <a:lnSpc>
                <a:spcPts val="3939"/>
              </a:lnSpc>
            </a:pPr>
            <a:r>
              <a:rPr lang="en-US" sz="2591" spc="-25">
                <a:solidFill>
                  <a:srgbClr val="FFFFFF"/>
                </a:solidFill>
                <a:latin typeface="Telegraf"/>
                <a:ea typeface="Telegraf"/>
                <a:cs typeface="Telegraf"/>
                <a:sym typeface="Telegraf"/>
              </a:rPr>
              <a:t>Phase 1: AES256, SHA256, DH14, Pre-Shared Key</a:t>
            </a:r>
          </a:p>
          <a:p>
            <a:pPr algn="l">
              <a:lnSpc>
                <a:spcPts val="3939"/>
              </a:lnSpc>
            </a:pPr>
            <a:r>
              <a:rPr lang="en-US" sz="2591" spc="-25">
                <a:solidFill>
                  <a:srgbClr val="FFFFFF"/>
                </a:solidFill>
                <a:latin typeface="Telegraf"/>
                <a:ea typeface="Telegraf"/>
                <a:cs typeface="Telegraf"/>
                <a:sym typeface="Telegraf"/>
              </a:rPr>
              <a:t>Phase 2: AES256, SHA256, Local ↔ Remote subnets</a:t>
            </a:r>
          </a:p>
          <a:p>
            <a:pPr algn="l">
              <a:lnSpc>
                <a:spcPts val="3939"/>
              </a:lnSpc>
            </a:pPr>
            <a:r>
              <a:rPr lang="en-US" sz="2591" spc="-25">
                <a:solidFill>
                  <a:srgbClr val="FFFFFF"/>
                </a:solidFill>
                <a:latin typeface="Telegraf"/>
                <a:ea typeface="Telegraf"/>
                <a:cs typeface="Telegraf"/>
                <a:sym typeface="Telegraf"/>
              </a:rPr>
              <a:t>Static routes + firewall policies allow traffic flow</a:t>
            </a:r>
          </a:p>
          <a:p>
            <a:pPr algn="l">
              <a:lnSpc>
                <a:spcPts val="3939"/>
              </a:lnSpc>
            </a:pPr>
            <a:r>
              <a:rPr lang="en-US" sz="2591" spc="-25">
                <a:solidFill>
                  <a:srgbClr val="FFFFFF"/>
                </a:solidFill>
                <a:latin typeface="Telegraf"/>
                <a:ea typeface="Telegraf"/>
                <a:cs typeface="Telegraf"/>
                <a:sym typeface="Telegraf"/>
              </a:rPr>
              <a:t>Custom mode provides full control and flexibility</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0A1435"/>
        </a:solidFill>
      </p:bgPr>
    </p:bg>
    <p:spTree>
      <p:nvGrpSpPr>
        <p:cNvPr id="1" name=""/>
        <p:cNvGrpSpPr/>
        <p:nvPr/>
      </p:nvGrpSpPr>
      <p:grpSpPr>
        <a:xfrm>
          <a:off x="0" y="0"/>
          <a:ext cx="0" cy="0"/>
          <a:chOff x="0" y="0"/>
          <a:chExt cx="0" cy="0"/>
        </a:xfrm>
      </p:grpSpPr>
      <p:grpSp>
        <p:nvGrpSpPr>
          <p:cNvPr name="Group 2" id="2"/>
          <p:cNvGrpSpPr/>
          <p:nvPr/>
        </p:nvGrpSpPr>
        <p:grpSpPr>
          <a:xfrm rot="0">
            <a:off x="11868150" y="0"/>
            <a:ext cx="6419850" cy="10287000"/>
            <a:chOff x="0" y="0"/>
            <a:chExt cx="994603" cy="1593725"/>
          </a:xfrm>
        </p:grpSpPr>
        <p:sp>
          <p:nvSpPr>
            <p:cNvPr name="Freeform 3" id="3"/>
            <p:cNvSpPr/>
            <p:nvPr/>
          </p:nvSpPr>
          <p:spPr>
            <a:xfrm flipH="false" flipV="false" rot="0">
              <a:off x="0" y="0"/>
              <a:ext cx="994603" cy="1593725"/>
            </a:xfrm>
            <a:custGeom>
              <a:avLst/>
              <a:gdLst/>
              <a:ahLst/>
              <a:cxnLst/>
              <a:rect r="r" b="b" t="t" l="l"/>
              <a:pathLst>
                <a:path h="1593725" w="994603">
                  <a:moveTo>
                    <a:pt x="0" y="0"/>
                  </a:moveTo>
                  <a:lnTo>
                    <a:pt x="994603" y="0"/>
                  </a:lnTo>
                  <a:lnTo>
                    <a:pt x="994603" y="1593725"/>
                  </a:lnTo>
                  <a:lnTo>
                    <a:pt x="0" y="1593725"/>
                  </a:lnTo>
                  <a:close/>
                </a:path>
              </a:pathLst>
            </a:custGeom>
            <a:blipFill>
              <a:blip r:embed="rId2"/>
              <a:stretch>
                <a:fillRect l="0" t="-126" r="0" b="-126"/>
              </a:stretch>
            </a:blipFill>
          </p:spPr>
        </p:sp>
      </p:grpSp>
      <p:grpSp>
        <p:nvGrpSpPr>
          <p:cNvPr name="Group 4" id="4"/>
          <p:cNvGrpSpPr/>
          <p:nvPr/>
        </p:nvGrpSpPr>
        <p:grpSpPr>
          <a:xfrm rot="0">
            <a:off x="9444829" y="7829550"/>
            <a:ext cx="4846643" cy="1791955"/>
            <a:chOff x="0" y="0"/>
            <a:chExt cx="6462190" cy="2389273"/>
          </a:xfrm>
        </p:grpSpPr>
        <p:sp>
          <p:nvSpPr>
            <p:cNvPr name="Freeform 5" id="5"/>
            <p:cNvSpPr/>
            <p:nvPr/>
          </p:nvSpPr>
          <p:spPr>
            <a:xfrm flipH="false" flipV="false" rot="0">
              <a:off x="0" y="0"/>
              <a:ext cx="2389273" cy="2389273"/>
            </a:xfrm>
            <a:custGeom>
              <a:avLst/>
              <a:gdLst/>
              <a:ahLst/>
              <a:cxnLst/>
              <a:rect r="r" b="b" t="t" l="l"/>
              <a:pathLst>
                <a:path h="2389273" w="2389273">
                  <a:moveTo>
                    <a:pt x="0" y="0"/>
                  </a:moveTo>
                  <a:lnTo>
                    <a:pt x="2389273" y="0"/>
                  </a:lnTo>
                  <a:lnTo>
                    <a:pt x="2389273" y="2389273"/>
                  </a:lnTo>
                  <a:lnTo>
                    <a:pt x="0" y="238927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2036459" y="0"/>
              <a:ext cx="2389273" cy="2389273"/>
            </a:xfrm>
            <a:custGeom>
              <a:avLst/>
              <a:gdLst/>
              <a:ahLst/>
              <a:cxnLst/>
              <a:rect r="r" b="b" t="t" l="l"/>
              <a:pathLst>
                <a:path h="2389273" w="2389273">
                  <a:moveTo>
                    <a:pt x="0" y="0"/>
                  </a:moveTo>
                  <a:lnTo>
                    <a:pt x="2389273" y="0"/>
                  </a:lnTo>
                  <a:lnTo>
                    <a:pt x="2389273" y="2389273"/>
                  </a:lnTo>
                  <a:lnTo>
                    <a:pt x="0" y="238927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4072917" y="0"/>
              <a:ext cx="2389273" cy="2389273"/>
            </a:xfrm>
            <a:custGeom>
              <a:avLst/>
              <a:gdLst/>
              <a:ahLst/>
              <a:cxnLst/>
              <a:rect r="r" b="b" t="t" l="l"/>
              <a:pathLst>
                <a:path h="2389273" w="2389273">
                  <a:moveTo>
                    <a:pt x="0" y="0"/>
                  </a:moveTo>
                  <a:lnTo>
                    <a:pt x="2389273" y="0"/>
                  </a:lnTo>
                  <a:lnTo>
                    <a:pt x="2389273" y="2389273"/>
                  </a:lnTo>
                  <a:lnTo>
                    <a:pt x="0" y="238927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sp>
        <p:nvSpPr>
          <p:cNvPr name="TextBox 8" id="8"/>
          <p:cNvSpPr txBox="true"/>
          <p:nvPr/>
        </p:nvSpPr>
        <p:spPr>
          <a:xfrm rot="0">
            <a:off x="1028700" y="3572179"/>
            <a:ext cx="7528328" cy="2486055"/>
          </a:xfrm>
          <a:prstGeom prst="rect">
            <a:avLst/>
          </a:prstGeom>
        </p:spPr>
        <p:txBody>
          <a:bodyPr anchor="t" rtlCol="false" tIns="0" lIns="0" bIns="0" rIns="0">
            <a:spAutoFit/>
          </a:bodyPr>
          <a:lstStyle/>
          <a:p>
            <a:pPr algn="l">
              <a:lnSpc>
                <a:spcPts val="3939"/>
              </a:lnSpc>
            </a:pPr>
            <a:r>
              <a:rPr lang="en-US" sz="2591" spc="-25">
                <a:solidFill>
                  <a:srgbClr val="FFFFFF"/>
                </a:solidFill>
                <a:latin typeface="Telegraf"/>
                <a:ea typeface="Telegraf"/>
                <a:cs typeface="Telegraf"/>
                <a:sym typeface="Telegraf"/>
              </a:rPr>
              <a:t>The FortiGate acts as the primary security gateway for the entire HQ. </a:t>
            </a:r>
          </a:p>
          <a:p>
            <a:pPr algn="l">
              <a:lnSpc>
                <a:spcPts val="3939"/>
              </a:lnSpc>
            </a:pPr>
            <a:r>
              <a:rPr lang="en-US" sz="2591" spc="-25">
                <a:solidFill>
                  <a:srgbClr val="FFFFFF"/>
                </a:solidFill>
                <a:latin typeface="Telegraf"/>
                <a:ea typeface="Telegraf"/>
                <a:cs typeface="Telegraf"/>
                <a:sym typeface="Telegraf"/>
              </a:rPr>
              <a:t>It filters traffic between LAN, DMZ, and WAN, ensuring only authorized connections pass through.</a:t>
            </a:r>
          </a:p>
        </p:txBody>
      </p:sp>
      <p:sp>
        <p:nvSpPr>
          <p:cNvPr name="TextBox 9" id="9"/>
          <p:cNvSpPr txBox="true"/>
          <p:nvPr/>
        </p:nvSpPr>
        <p:spPr>
          <a:xfrm rot="0">
            <a:off x="1028700" y="565397"/>
            <a:ext cx="5507831" cy="1144271"/>
          </a:xfrm>
          <a:prstGeom prst="rect">
            <a:avLst/>
          </a:prstGeom>
        </p:spPr>
        <p:txBody>
          <a:bodyPr anchor="t" rtlCol="false" tIns="0" lIns="0" bIns="0" rIns="0">
            <a:spAutoFit/>
          </a:bodyPr>
          <a:lstStyle/>
          <a:p>
            <a:pPr algn="ctr">
              <a:lnSpc>
                <a:spcPts val="9379"/>
              </a:lnSpc>
            </a:pPr>
            <a:r>
              <a:rPr lang="en-US" b="true" sz="6699">
                <a:solidFill>
                  <a:srgbClr val="9CDDF0"/>
                </a:solidFill>
                <a:latin typeface="Canva Sans Bold"/>
                <a:ea typeface="Canva Sans Bold"/>
                <a:cs typeface="Canva Sans Bold"/>
                <a:sym typeface="Canva Sans Bold"/>
              </a:rPr>
              <a:t> Firewall Role</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0A1435"/>
        </a:solidFill>
      </p:bgPr>
    </p:bg>
    <p:spTree>
      <p:nvGrpSpPr>
        <p:cNvPr id="1" name=""/>
        <p:cNvGrpSpPr/>
        <p:nvPr/>
      </p:nvGrpSpPr>
      <p:grpSpPr>
        <a:xfrm>
          <a:off x="0" y="0"/>
          <a:ext cx="0" cy="0"/>
          <a:chOff x="0" y="0"/>
          <a:chExt cx="0" cy="0"/>
        </a:xfrm>
      </p:grpSpPr>
      <p:grpSp>
        <p:nvGrpSpPr>
          <p:cNvPr name="Group 2" id="2"/>
          <p:cNvGrpSpPr/>
          <p:nvPr/>
        </p:nvGrpSpPr>
        <p:grpSpPr>
          <a:xfrm rot="0">
            <a:off x="11868150" y="0"/>
            <a:ext cx="6419850" cy="10287000"/>
            <a:chOff x="0" y="0"/>
            <a:chExt cx="994603" cy="1593725"/>
          </a:xfrm>
        </p:grpSpPr>
        <p:sp>
          <p:nvSpPr>
            <p:cNvPr name="Freeform 3" id="3"/>
            <p:cNvSpPr/>
            <p:nvPr/>
          </p:nvSpPr>
          <p:spPr>
            <a:xfrm flipH="false" flipV="false" rot="0">
              <a:off x="0" y="0"/>
              <a:ext cx="994603" cy="1593725"/>
            </a:xfrm>
            <a:custGeom>
              <a:avLst/>
              <a:gdLst/>
              <a:ahLst/>
              <a:cxnLst/>
              <a:rect r="r" b="b" t="t" l="l"/>
              <a:pathLst>
                <a:path h="1593725" w="994603">
                  <a:moveTo>
                    <a:pt x="0" y="0"/>
                  </a:moveTo>
                  <a:lnTo>
                    <a:pt x="994603" y="0"/>
                  </a:lnTo>
                  <a:lnTo>
                    <a:pt x="994603" y="1593725"/>
                  </a:lnTo>
                  <a:lnTo>
                    <a:pt x="0" y="1593725"/>
                  </a:lnTo>
                  <a:close/>
                </a:path>
              </a:pathLst>
            </a:custGeom>
            <a:blipFill>
              <a:blip r:embed="rId2"/>
              <a:stretch>
                <a:fillRect l="0" t="-126" r="0" b="-126"/>
              </a:stretch>
            </a:blipFill>
          </p:spPr>
        </p:sp>
      </p:grpSp>
      <p:grpSp>
        <p:nvGrpSpPr>
          <p:cNvPr name="Group 4" id="4"/>
          <p:cNvGrpSpPr/>
          <p:nvPr/>
        </p:nvGrpSpPr>
        <p:grpSpPr>
          <a:xfrm rot="0">
            <a:off x="9444829" y="7829550"/>
            <a:ext cx="4846643" cy="1791955"/>
            <a:chOff x="0" y="0"/>
            <a:chExt cx="6462190" cy="2389273"/>
          </a:xfrm>
        </p:grpSpPr>
        <p:sp>
          <p:nvSpPr>
            <p:cNvPr name="Freeform 5" id="5"/>
            <p:cNvSpPr/>
            <p:nvPr/>
          </p:nvSpPr>
          <p:spPr>
            <a:xfrm flipH="false" flipV="false" rot="0">
              <a:off x="0" y="0"/>
              <a:ext cx="2389273" cy="2389273"/>
            </a:xfrm>
            <a:custGeom>
              <a:avLst/>
              <a:gdLst/>
              <a:ahLst/>
              <a:cxnLst/>
              <a:rect r="r" b="b" t="t" l="l"/>
              <a:pathLst>
                <a:path h="2389273" w="2389273">
                  <a:moveTo>
                    <a:pt x="0" y="0"/>
                  </a:moveTo>
                  <a:lnTo>
                    <a:pt x="2389273" y="0"/>
                  </a:lnTo>
                  <a:lnTo>
                    <a:pt x="2389273" y="2389273"/>
                  </a:lnTo>
                  <a:lnTo>
                    <a:pt x="0" y="238927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2036459" y="0"/>
              <a:ext cx="2389273" cy="2389273"/>
            </a:xfrm>
            <a:custGeom>
              <a:avLst/>
              <a:gdLst/>
              <a:ahLst/>
              <a:cxnLst/>
              <a:rect r="r" b="b" t="t" l="l"/>
              <a:pathLst>
                <a:path h="2389273" w="2389273">
                  <a:moveTo>
                    <a:pt x="0" y="0"/>
                  </a:moveTo>
                  <a:lnTo>
                    <a:pt x="2389273" y="0"/>
                  </a:lnTo>
                  <a:lnTo>
                    <a:pt x="2389273" y="2389273"/>
                  </a:lnTo>
                  <a:lnTo>
                    <a:pt x="0" y="238927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4072917" y="0"/>
              <a:ext cx="2389273" cy="2389273"/>
            </a:xfrm>
            <a:custGeom>
              <a:avLst/>
              <a:gdLst/>
              <a:ahLst/>
              <a:cxnLst/>
              <a:rect r="r" b="b" t="t" l="l"/>
              <a:pathLst>
                <a:path h="2389273" w="2389273">
                  <a:moveTo>
                    <a:pt x="0" y="0"/>
                  </a:moveTo>
                  <a:lnTo>
                    <a:pt x="2389273" y="0"/>
                  </a:lnTo>
                  <a:lnTo>
                    <a:pt x="2389273" y="2389273"/>
                  </a:lnTo>
                  <a:lnTo>
                    <a:pt x="0" y="238927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sp>
        <p:nvSpPr>
          <p:cNvPr name="TextBox 8" id="8"/>
          <p:cNvSpPr txBox="true"/>
          <p:nvPr/>
        </p:nvSpPr>
        <p:spPr>
          <a:xfrm rot="0">
            <a:off x="1028700" y="3235599"/>
            <a:ext cx="8748889" cy="3672926"/>
          </a:xfrm>
          <a:prstGeom prst="rect">
            <a:avLst/>
          </a:prstGeom>
        </p:spPr>
        <p:txBody>
          <a:bodyPr anchor="t" rtlCol="false" tIns="0" lIns="0" bIns="0" rIns="0">
            <a:spAutoFit/>
          </a:bodyPr>
          <a:lstStyle/>
          <a:p>
            <a:pPr algn="l">
              <a:lnSpc>
                <a:spcPts val="4998"/>
              </a:lnSpc>
            </a:pPr>
            <a:r>
              <a:rPr lang="en-US" sz="3288" spc="-32">
                <a:solidFill>
                  <a:srgbClr val="FFFFFF"/>
                </a:solidFill>
                <a:latin typeface="Telegraf"/>
                <a:ea typeface="Telegraf"/>
                <a:cs typeface="Telegraf"/>
                <a:sym typeface="Telegraf"/>
              </a:rPr>
              <a:t>S</a:t>
            </a:r>
            <a:r>
              <a:rPr lang="en-US" sz="3288" spc="-32">
                <a:solidFill>
                  <a:srgbClr val="FFFFFF"/>
                </a:solidFill>
                <a:latin typeface="Telegraf"/>
                <a:ea typeface="Telegraf"/>
                <a:cs typeface="Telegraf"/>
                <a:sym typeface="Telegraf"/>
              </a:rPr>
              <a:t>ecurity policies control communication between VLANs and servers.</a:t>
            </a:r>
          </a:p>
          <a:p>
            <a:pPr algn="l">
              <a:lnSpc>
                <a:spcPts val="4998"/>
              </a:lnSpc>
            </a:pPr>
            <a:r>
              <a:rPr lang="en-US" sz="3288" spc="-32">
                <a:solidFill>
                  <a:srgbClr val="FFFFFF"/>
                </a:solidFill>
                <a:latin typeface="Telegraf"/>
                <a:ea typeface="Telegraf"/>
                <a:cs typeface="Telegraf"/>
                <a:sym typeface="Telegraf"/>
              </a:rPr>
              <a:t> DMZ traffic is strictly filtered. </a:t>
            </a:r>
          </a:p>
          <a:p>
            <a:pPr algn="l">
              <a:lnSpc>
                <a:spcPts val="4998"/>
              </a:lnSpc>
            </a:pPr>
            <a:r>
              <a:rPr lang="en-US" sz="3288" spc="-32">
                <a:solidFill>
                  <a:srgbClr val="FFFFFF"/>
                </a:solidFill>
                <a:latin typeface="Telegraf"/>
                <a:ea typeface="Telegraf"/>
                <a:cs typeface="Telegraf"/>
                <a:sym typeface="Telegraf"/>
              </a:rPr>
              <a:t>Internet access is provided through NAT, </a:t>
            </a:r>
          </a:p>
          <a:p>
            <a:pPr algn="l">
              <a:lnSpc>
                <a:spcPts val="4542"/>
              </a:lnSpc>
            </a:pPr>
            <a:r>
              <a:rPr lang="en-US" sz="2988" spc="-29">
                <a:solidFill>
                  <a:srgbClr val="FFFFFF"/>
                </a:solidFill>
                <a:latin typeface="Telegraf"/>
                <a:ea typeface="Telegraf"/>
                <a:cs typeface="Telegraf"/>
                <a:sym typeface="Telegraf"/>
              </a:rPr>
              <a:t>with specific permissions based on department needs.</a:t>
            </a:r>
          </a:p>
        </p:txBody>
      </p:sp>
      <p:sp>
        <p:nvSpPr>
          <p:cNvPr name="TextBox 9" id="9"/>
          <p:cNvSpPr txBox="true"/>
          <p:nvPr/>
        </p:nvSpPr>
        <p:spPr>
          <a:xfrm rot="0">
            <a:off x="1028700" y="904875"/>
            <a:ext cx="6551750" cy="1096810"/>
          </a:xfrm>
          <a:prstGeom prst="rect">
            <a:avLst/>
          </a:prstGeom>
        </p:spPr>
        <p:txBody>
          <a:bodyPr anchor="t" rtlCol="false" tIns="0" lIns="0" bIns="0" rIns="0">
            <a:spAutoFit/>
          </a:bodyPr>
          <a:lstStyle/>
          <a:p>
            <a:pPr algn="ctr">
              <a:lnSpc>
                <a:spcPts val="8943"/>
              </a:lnSpc>
            </a:pPr>
            <a:r>
              <a:rPr lang="en-US" b="true" sz="6388">
                <a:solidFill>
                  <a:srgbClr val="9CDDF0"/>
                </a:solidFill>
                <a:latin typeface="Canva Sans Bold"/>
                <a:ea typeface="Canva Sans Bold"/>
                <a:cs typeface="Canva Sans Bold"/>
                <a:sym typeface="Canva Sans Bold"/>
              </a:rPr>
              <a:t> Firewall Policies</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001D3D"/>
        </a:solidFill>
      </p:bgPr>
    </p:bg>
    <p:spTree>
      <p:nvGrpSpPr>
        <p:cNvPr id="1" name=""/>
        <p:cNvGrpSpPr/>
        <p:nvPr/>
      </p:nvGrpSpPr>
      <p:grpSpPr>
        <a:xfrm>
          <a:off x="0" y="0"/>
          <a:ext cx="0" cy="0"/>
          <a:chOff x="0" y="0"/>
          <a:chExt cx="0" cy="0"/>
        </a:xfrm>
      </p:grpSpPr>
      <p:sp>
        <p:nvSpPr>
          <p:cNvPr name="Freeform 2" id="2"/>
          <p:cNvSpPr/>
          <p:nvPr/>
        </p:nvSpPr>
        <p:spPr>
          <a:xfrm flipH="false" flipV="false" rot="0">
            <a:off x="13611225" y="6787402"/>
            <a:ext cx="10936025" cy="10299747"/>
          </a:xfrm>
          <a:custGeom>
            <a:avLst/>
            <a:gdLst/>
            <a:ahLst/>
            <a:cxnLst/>
            <a:rect r="r" b="b" t="t" l="l"/>
            <a:pathLst>
              <a:path h="10299747" w="10936025">
                <a:moveTo>
                  <a:pt x="0" y="0"/>
                </a:moveTo>
                <a:lnTo>
                  <a:pt x="10936025" y="0"/>
                </a:lnTo>
                <a:lnTo>
                  <a:pt x="10936025" y="10299747"/>
                </a:lnTo>
                <a:lnTo>
                  <a:pt x="0" y="1029974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grpSp>
        <p:nvGrpSpPr>
          <p:cNvPr name="Group 3" id="3"/>
          <p:cNvGrpSpPr/>
          <p:nvPr/>
        </p:nvGrpSpPr>
        <p:grpSpPr>
          <a:xfrm rot="0">
            <a:off x="9465733" y="666750"/>
            <a:ext cx="8629650" cy="8953500"/>
            <a:chOff x="0" y="0"/>
            <a:chExt cx="1336959" cy="1387131"/>
          </a:xfrm>
        </p:grpSpPr>
        <p:sp>
          <p:nvSpPr>
            <p:cNvPr name="Freeform 4" id="4"/>
            <p:cNvSpPr/>
            <p:nvPr/>
          </p:nvSpPr>
          <p:spPr>
            <a:xfrm flipH="false" flipV="false" rot="0">
              <a:off x="0" y="0"/>
              <a:ext cx="1336959" cy="1387131"/>
            </a:xfrm>
            <a:custGeom>
              <a:avLst/>
              <a:gdLst/>
              <a:ahLst/>
              <a:cxnLst/>
              <a:rect r="r" b="b" t="t" l="l"/>
              <a:pathLst>
                <a:path h="1387131" w="1336959">
                  <a:moveTo>
                    <a:pt x="35885" y="0"/>
                  </a:moveTo>
                  <a:lnTo>
                    <a:pt x="1301073" y="0"/>
                  </a:lnTo>
                  <a:cubicBezTo>
                    <a:pt x="1310591" y="0"/>
                    <a:pt x="1319718" y="3781"/>
                    <a:pt x="1326448" y="10511"/>
                  </a:cubicBezTo>
                  <a:cubicBezTo>
                    <a:pt x="1333178" y="17240"/>
                    <a:pt x="1336959" y="26368"/>
                    <a:pt x="1336959" y="35885"/>
                  </a:cubicBezTo>
                  <a:lnTo>
                    <a:pt x="1336959" y="1351246"/>
                  </a:lnTo>
                  <a:cubicBezTo>
                    <a:pt x="1336959" y="1360764"/>
                    <a:pt x="1333178" y="1369891"/>
                    <a:pt x="1326448" y="1376621"/>
                  </a:cubicBezTo>
                  <a:cubicBezTo>
                    <a:pt x="1319718" y="1383351"/>
                    <a:pt x="1310591" y="1387131"/>
                    <a:pt x="1301073" y="1387131"/>
                  </a:cubicBezTo>
                  <a:lnTo>
                    <a:pt x="35885" y="1387131"/>
                  </a:lnTo>
                  <a:cubicBezTo>
                    <a:pt x="26368" y="1387131"/>
                    <a:pt x="17240" y="1383351"/>
                    <a:pt x="10511" y="1376621"/>
                  </a:cubicBezTo>
                  <a:cubicBezTo>
                    <a:pt x="3781" y="1369891"/>
                    <a:pt x="0" y="1360764"/>
                    <a:pt x="0" y="1351246"/>
                  </a:cubicBezTo>
                  <a:lnTo>
                    <a:pt x="0" y="35885"/>
                  </a:lnTo>
                  <a:cubicBezTo>
                    <a:pt x="0" y="26368"/>
                    <a:pt x="3781" y="17240"/>
                    <a:pt x="10511" y="10511"/>
                  </a:cubicBezTo>
                  <a:cubicBezTo>
                    <a:pt x="17240" y="3781"/>
                    <a:pt x="26368" y="0"/>
                    <a:pt x="35885" y="0"/>
                  </a:cubicBezTo>
                  <a:close/>
                </a:path>
              </a:pathLst>
            </a:custGeom>
            <a:blipFill>
              <a:blip r:embed="rId4"/>
              <a:stretch>
                <a:fillRect l="0" t="-199" r="0" b="-199"/>
              </a:stretch>
            </a:blipFill>
            <a:ln w="28575" cap="rnd">
              <a:solidFill>
                <a:srgbClr val="FFFFFF"/>
              </a:solidFill>
              <a:prstDash val="solid"/>
              <a:round/>
            </a:ln>
          </p:spPr>
        </p:sp>
      </p:grpSp>
      <p:sp>
        <p:nvSpPr>
          <p:cNvPr name="TextBox 5" id="5"/>
          <p:cNvSpPr txBox="true"/>
          <p:nvPr/>
        </p:nvSpPr>
        <p:spPr>
          <a:xfrm rot="0">
            <a:off x="0" y="1403986"/>
            <a:ext cx="8637323" cy="936624"/>
          </a:xfrm>
          <a:prstGeom prst="rect">
            <a:avLst/>
          </a:prstGeom>
        </p:spPr>
        <p:txBody>
          <a:bodyPr anchor="t" rtlCol="false" tIns="0" lIns="0" bIns="0" rIns="0">
            <a:spAutoFit/>
          </a:bodyPr>
          <a:lstStyle/>
          <a:p>
            <a:pPr algn="ctr">
              <a:lnSpc>
                <a:spcPts val="7700"/>
              </a:lnSpc>
            </a:pPr>
            <a:r>
              <a:rPr lang="en-US" sz="5500" b="true">
                <a:solidFill>
                  <a:srgbClr val="00B9F1"/>
                </a:solidFill>
                <a:latin typeface="Canva Sans Bold"/>
                <a:ea typeface="Canva Sans Bold"/>
                <a:cs typeface="Canva Sans Bold"/>
                <a:sym typeface="Canva Sans Bold"/>
              </a:rPr>
              <a:t>Fir</a:t>
            </a:r>
            <a:r>
              <a:rPr lang="en-US" b="true" sz="5500">
                <a:solidFill>
                  <a:srgbClr val="00B9F1"/>
                </a:solidFill>
                <a:latin typeface="Canva Sans Bold"/>
                <a:ea typeface="Canva Sans Bold"/>
                <a:cs typeface="Canva Sans Bold"/>
                <a:sym typeface="Canva Sans Bold"/>
              </a:rPr>
              <a:t>ewall Routing Design</a:t>
            </a:r>
          </a:p>
        </p:txBody>
      </p:sp>
      <p:sp>
        <p:nvSpPr>
          <p:cNvPr name="TextBox 6" id="6"/>
          <p:cNvSpPr txBox="true"/>
          <p:nvPr/>
        </p:nvSpPr>
        <p:spPr>
          <a:xfrm rot="0">
            <a:off x="506677" y="2512060"/>
            <a:ext cx="8959056" cy="2227058"/>
          </a:xfrm>
          <a:prstGeom prst="rect">
            <a:avLst/>
          </a:prstGeom>
        </p:spPr>
        <p:txBody>
          <a:bodyPr anchor="t" rtlCol="false" tIns="0" lIns="0" bIns="0" rIns="0">
            <a:spAutoFit/>
          </a:bodyPr>
          <a:lstStyle/>
          <a:p>
            <a:pPr algn="l">
              <a:lnSpc>
                <a:spcPts val="4381"/>
              </a:lnSpc>
            </a:pPr>
            <a:r>
              <a:rPr lang="en-US" sz="2639" spc="-79">
                <a:solidFill>
                  <a:srgbClr val="FFFFFF"/>
                </a:solidFill>
                <a:latin typeface="ITC Avant Garde Gothic"/>
                <a:ea typeface="ITC Avant Garde Gothic"/>
                <a:cs typeface="ITC Avant Garde Gothic"/>
                <a:sym typeface="ITC Avant Garde Gothic"/>
              </a:rPr>
              <a:t>The FortiGate fi</a:t>
            </a:r>
            <a:r>
              <a:rPr lang="en-US" sz="2639" spc="-79">
                <a:solidFill>
                  <a:srgbClr val="FFFFFF"/>
                </a:solidFill>
                <a:latin typeface="ITC Avant Garde Gothic"/>
                <a:ea typeface="ITC Avant Garde Gothic"/>
                <a:cs typeface="ITC Avant Garde Gothic"/>
                <a:sym typeface="ITC Avant Garde Gothic"/>
              </a:rPr>
              <a:t>rewall contains the main routing table for the network. All VLAN gateways are connected to it, and static routes are configured to reach branch networks through the WAN interface.</a:t>
            </a:r>
          </a:p>
        </p:txBody>
      </p:sp>
      <p:sp>
        <p:nvSpPr>
          <p:cNvPr name="TextBox 7" id="7"/>
          <p:cNvSpPr txBox="true"/>
          <p:nvPr/>
        </p:nvSpPr>
        <p:spPr>
          <a:xfrm rot="0">
            <a:off x="506677" y="6975913"/>
            <a:ext cx="7810248" cy="2916758"/>
          </a:xfrm>
          <a:prstGeom prst="rect">
            <a:avLst/>
          </a:prstGeom>
        </p:spPr>
        <p:txBody>
          <a:bodyPr anchor="t" rtlCol="false" tIns="0" lIns="0" bIns="0" rIns="0">
            <a:spAutoFit/>
          </a:bodyPr>
          <a:lstStyle/>
          <a:p>
            <a:pPr algn="l">
              <a:lnSpc>
                <a:spcPts val="4573"/>
              </a:lnSpc>
            </a:pPr>
            <a:r>
              <a:rPr lang="en-US" sz="2989" spc="-89">
                <a:solidFill>
                  <a:srgbClr val="FFFFFF"/>
                </a:solidFill>
                <a:latin typeface="ITC Avant Garde Gothic"/>
                <a:ea typeface="ITC Avant Garde Gothic"/>
                <a:cs typeface="ITC Avant Garde Gothic"/>
                <a:sym typeface="ITC Avant Garde Gothic"/>
              </a:rPr>
              <a:t>A</a:t>
            </a:r>
            <a:r>
              <a:rPr lang="en-US" sz="2989" spc="-89">
                <a:solidFill>
                  <a:srgbClr val="FFFFFF"/>
                </a:solidFill>
                <a:latin typeface="ITC Avant Garde Gothic"/>
                <a:ea typeface="ITC Avant Garde Gothic"/>
                <a:cs typeface="ITC Avant Garde Gothic"/>
                <a:sym typeface="ITC Avant Garde Gothic"/>
              </a:rPr>
              <a:t> default route is configured on the FortiGate pointing to the ISP gateway.</a:t>
            </a:r>
          </a:p>
          <a:p>
            <a:pPr algn="l">
              <a:lnSpc>
                <a:spcPts val="4573"/>
              </a:lnSpc>
            </a:pPr>
            <a:r>
              <a:rPr lang="en-US" sz="2989" spc="-89">
                <a:solidFill>
                  <a:srgbClr val="FFFFFF"/>
                </a:solidFill>
                <a:latin typeface="ITC Avant Garde Gothic"/>
                <a:ea typeface="ITC Avant Garde Gothic"/>
                <a:cs typeface="ITC Avant Garde Gothic"/>
                <a:sym typeface="ITC Avant Garde Gothic"/>
              </a:rPr>
              <a:t> This allows internal hosts to reach the internet through NAT while keeping internal routing fully controlled by the firewall.</a:t>
            </a:r>
          </a:p>
        </p:txBody>
      </p:sp>
      <p:sp>
        <p:nvSpPr>
          <p:cNvPr name="TextBox 8" id="8"/>
          <p:cNvSpPr txBox="true"/>
          <p:nvPr/>
        </p:nvSpPr>
        <p:spPr>
          <a:xfrm rot="0">
            <a:off x="506677" y="5850778"/>
            <a:ext cx="4939714" cy="936624"/>
          </a:xfrm>
          <a:prstGeom prst="rect">
            <a:avLst/>
          </a:prstGeom>
        </p:spPr>
        <p:txBody>
          <a:bodyPr anchor="t" rtlCol="false" tIns="0" lIns="0" bIns="0" rIns="0">
            <a:spAutoFit/>
          </a:bodyPr>
          <a:lstStyle/>
          <a:p>
            <a:pPr algn="ctr">
              <a:lnSpc>
                <a:spcPts val="7700"/>
              </a:lnSpc>
            </a:pPr>
            <a:r>
              <a:rPr lang="en-US" sz="5500" b="true">
                <a:solidFill>
                  <a:srgbClr val="00B9F1"/>
                </a:solidFill>
                <a:latin typeface="Canva Sans Bold"/>
                <a:ea typeface="Canva Sans Bold"/>
                <a:cs typeface="Canva Sans Bold"/>
                <a:sym typeface="Canva Sans Bold"/>
              </a:rPr>
              <a:t> D</a:t>
            </a:r>
            <a:r>
              <a:rPr lang="en-US" b="true" sz="5500">
                <a:solidFill>
                  <a:srgbClr val="00B9F1"/>
                </a:solidFill>
                <a:latin typeface="Canva Sans Bold"/>
                <a:ea typeface="Canva Sans Bold"/>
                <a:cs typeface="Canva Sans Bold"/>
                <a:sym typeface="Canva Sans Bold"/>
              </a:rPr>
              <a:t>efault Route</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A0F1A"/>
        </a:solidFill>
      </p:bgPr>
    </p:bg>
    <p:spTree>
      <p:nvGrpSpPr>
        <p:cNvPr id="1" name=""/>
        <p:cNvGrpSpPr/>
        <p:nvPr/>
      </p:nvGrpSpPr>
      <p:grpSpPr>
        <a:xfrm>
          <a:off x="0" y="0"/>
          <a:ext cx="0" cy="0"/>
          <a:chOff x="0" y="0"/>
          <a:chExt cx="0" cy="0"/>
        </a:xfrm>
      </p:grpSpPr>
      <p:grpSp>
        <p:nvGrpSpPr>
          <p:cNvPr name="Group 2" id="2"/>
          <p:cNvGrpSpPr/>
          <p:nvPr/>
        </p:nvGrpSpPr>
        <p:grpSpPr>
          <a:xfrm rot="0">
            <a:off x="4981575" y="666750"/>
            <a:ext cx="4010025" cy="2686050"/>
            <a:chOff x="0" y="0"/>
            <a:chExt cx="1141571" cy="764663"/>
          </a:xfrm>
        </p:grpSpPr>
        <p:sp>
          <p:nvSpPr>
            <p:cNvPr name="Freeform 3" id="3"/>
            <p:cNvSpPr/>
            <p:nvPr/>
          </p:nvSpPr>
          <p:spPr>
            <a:xfrm flipH="false" flipV="false" rot="0">
              <a:off x="0" y="0"/>
              <a:ext cx="1141571" cy="764663"/>
            </a:xfrm>
            <a:custGeom>
              <a:avLst/>
              <a:gdLst/>
              <a:ahLst/>
              <a:cxnLst/>
              <a:rect r="r" b="b" t="t" l="l"/>
              <a:pathLst>
                <a:path h="764663" w="1141571">
                  <a:moveTo>
                    <a:pt x="67572" y="0"/>
                  </a:moveTo>
                  <a:lnTo>
                    <a:pt x="1073999" y="0"/>
                  </a:lnTo>
                  <a:cubicBezTo>
                    <a:pt x="1091920" y="0"/>
                    <a:pt x="1109108" y="7119"/>
                    <a:pt x="1121780" y="19792"/>
                  </a:cubicBezTo>
                  <a:cubicBezTo>
                    <a:pt x="1134452" y="32464"/>
                    <a:pt x="1141571" y="49651"/>
                    <a:pt x="1141571" y="67572"/>
                  </a:cubicBezTo>
                  <a:lnTo>
                    <a:pt x="1141571" y="697091"/>
                  </a:lnTo>
                  <a:cubicBezTo>
                    <a:pt x="1141571" y="715012"/>
                    <a:pt x="1134452" y="732199"/>
                    <a:pt x="1121780" y="744871"/>
                  </a:cubicBezTo>
                  <a:cubicBezTo>
                    <a:pt x="1109108" y="757544"/>
                    <a:pt x="1091920" y="764663"/>
                    <a:pt x="1073999" y="764663"/>
                  </a:cubicBezTo>
                  <a:lnTo>
                    <a:pt x="67572" y="764663"/>
                  </a:lnTo>
                  <a:cubicBezTo>
                    <a:pt x="49651" y="764663"/>
                    <a:pt x="32464" y="757544"/>
                    <a:pt x="19792" y="744871"/>
                  </a:cubicBezTo>
                  <a:cubicBezTo>
                    <a:pt x="7119" y="732199"/>
                    <a:pt x="0" y="715012"/>
                    <a:pt x="0" y="697091"/>
                  </a:cubicBezTo>
                  <a:lnTo>
                    <a:pt x="0" y="67572"/>
                  </a:lnTo>
                  <a:cubicBezTo>
                    <a:pt x="0" y="49651"/>
                    <a:pt x="7119" y="32464"/>
                    <a:pt x="19792" y="19792"/>
                  </a:cubicBezTo>
                  <a:cubicBezTo>
                    <a:pt x="32464" y="7119"/>
                    <a:pt x="49651" y="0"/>
                    <a:pt x="67572" y="0"/>
                  </a:cubicBezTo>
                  <a:close/>
                </a:path>
              </a:pathLst>
            </a:custGeom>
            <a:blipFill>
              <a:blip r:embed="rId2"/>
              <a:stretch>
                <a:fillRect l="-174" t="0" r="-174" b="0"/>
              </a:stretch>
            </a:blipFill>
          </p:spPr>
        </p:sp>
      </p:grpSp>
      <p:grpSp>
        <p:nvGrpSpPr>
          <p:cNvPr name="Group 4" id="4"/>
          <p:cNvGrpSpPr/>
          <p:nvPr/>
        </p:nvGrpSpPr>
        <p:grpSpPr>
          <a:xfrm rot="0">
            <a:off x="9296400" y="666750"/>
            <a:ext cx="4010025" cy="2686050"/>
            <a:chOff x="0" y="0"/>
            <a:chExt cx="1141571" cy="764663"/>
          </a:xfrm>
        </p:grpSpPr>
        <p:sp>
          <p:nvSpPr>
            <p:cNvPr name="Freeform 5" id="5"/>
            <p:cNvSpPr/>
            <p:nvPr/>
          </p:nvSpPr>
          <p:spPr>
            <a:xfrm flipH="false" flipV="false" rot="0">
              <a:off x="0" y="0"/>
              <a:ext cx="1141571" cy="764663"/>
            </a:xfrm>
            <a:custGeom>
              <a:avLst/>
              <a:gdLst/>
              <a:ahLst/>
              <a:cxnLst/>
              <a:rect r="r" b="b" t="t" l="l"/>
              <a:pathLst>
                <a:path h="764663" w="1141571">
                  <a:moveTo>
                    <a:pt x="67572" y="0"/>
                  </a:moveTo>
                  <a:lnTo>
                    <a:pt x="1073999" y="0"/>
                  </a:lnTo>
                  <a:cubicBezTo>
                    <a:pt x="1091920" y="0"/>
                    <a:pt x="1109108" y="7119"/>
                    <a:pt x="1121780" y="19792"/>
                  </a:cubicBezTo>
                  <a:cubicBezTo>
                    <a:pt x="1134452" y="32464"/>
                    <a:pt x="1141571" y="49651"/>
                    <a:pt x="1141571" y="67572"/>
                  </a:cubicBezTo>
                  <a:lnTo>
                    <a:pt x="1141571" y="697091"/>
                  </a:lnTo>
                  <a:cubicBezTo>
                    <a:pt x="1141571" y="715012"/>
                    <a:pt x="1134452" y="732199"/>
                    <a:pt x="1121780" y="744871"/>
                  </a:cubicBezTo>
                  <a:cubicBezTo>
                    <a:pt x="1109108" y="757544"/>
                    <a:pt x="1091920" y="764663"/>
                    <a:pt x="1073999" y="764663"/>
                  </a:cubicBezTo>
                  <a:lnTo>
                    <a:pt x="67572" y="764663"/>
                  </a:lnTo>
                  <a:cubicBezTo>
                    <a:pt x="49651" y="764663"/>
                    <a:pt x="32464" y="757544"/>
                    <a:pt x="19792" y="744871"/>
                  </a:cubicBezTo>
                  <a:cubicBezTo>
                    <a:pt x="7119" y="732199"/>
                    <a:pt x="0" y="715012"/>
                    <a:pt x="0" y="697091"/>
                  </a:cubicBezTo>
                  <a:lnTo>
                    <a:pt x="0" y="67572"/>
                  </a:lnTo>
                  <a:cubicBezTo>
                    <a:pt x="0" y="49651"/>
                    <a:pt x="7119" y="32464"/>
                    <a:pt x="19792" y="19792"/>
                  </a:cubicBezTo>
                  <a:cubicBezTo>
                    <a:pt x="32464" y="7119"/>
                    <a:pt x="49651" y="0"/>
                    <a:pt x="67572" y="0"/>
                  </a:cubicBezTo>
                  <a:close/>
                </a:path>
              </a:pathLst>
            </a:custGeom>
            <a:blipFill>
              <a:blip r:embed="rId3"/>
              <a:stretch>
                <a:fillRect l="-174" t="0" r="-174" b="0"/>
              </a:stretch>
            </a:blipFill>
          </p:spPr>
        </p:sp>
      </p:grpSp>
      <p:grpSp>
        <p:nvGrpSpPr>
          <p:cNvPr name="Group 6" id="6"/>
          <p:cNvGrpSpPr/>
          <p:nvPr/>
        </p:nvGrpSpPr>
        <p:grpSpPr>
          <a:xfrm rot="0">
            <a:off x="13611225" y="666750"/>
            <a:ext cx="4010025" cy="2686050"/>
            <a:chOff x="0" y="0"/>
            <a:chExt cx="1141571" cy="764663"/>
          </a:xfrm>
        </p:grpSpPr>
        <p:sp>
          <p:nvSpPr>
            <p:cNvPr name="Freeform 7" id="7"/>
            <p:cNvSpPr/>
            <p:nvPr/>
          </p:nvSpPr>
          <p:spPr>
            <a:xfrm flipH="false" flipV="false" rot="0">
              <a:off x="0" y="0"/>
              <a:ext cx="1141571" cy="764663"/>
            </a:xfrm>
            <a:custGeom>
              <a:avLst/>
              <a:gdLst/>
              <a:ahLst/>
              <a:cxnLst/>
              <a:rect r="r" b="b" t="t" l="l"/>
              <a:pathLst>
                <a:path h="764663" w="1141571">
                  <a:moveTo>
                    <a:pt x="67572" y="0"/>
                  </a:moveTo>
                  <a:lnTo>
                    <a:pt x="1073999" y="0"/>
                  </a:lnTo>
                  <a:cubicBezTo>
                    <a:pt x="1091920" y="0"/>
                    <a:pt x="1109108" y="7119"/>
                    <a:pt x="1121780" y="19792"/>
                  </a:cubicBezTo>
                  <a:cubicBezTo>
                    <a:pt x="1134452" y="32464"/>
                    <a:pt x="1141571" y="49651"/>
                    <a:pt x="1141571" y="67572"/>
                  </a:cubicBezTo>
                  <a:lnTo>
                    <a:pt x="1141571" y="697091"/>
                  </a:lnTo>
                  <a:cubicBezTo>
                    <a:pt x="1141571" y="715012"/>
                    <a:pt x="1134452" y="732199"/>
                    <a:pt x="1121780" y="744871"/>
                  </a:cubicBezTo>
                  <a:cubicBezTo>
                    <a:pt x="1109108" y="757544"/>
                    <a:pt x="1091920" y="764663"/>
                    <a:pt x="1073999" y="764663"/>
                  </a:cubicBezTo>
                  <a:lnTo>
                    <a:pt x="67572" y="764663"/>
                  </a:lnTo>
                  <a:cubicBezTo>
                    <a:pt x="49651" y="764663"/>
                    <a:pt x="32464" y="757544"/>
                    <a:pt x="19792" y="744871"/>
                  </a:cubicBezTo>
                  <a:cubicBezTo>
                    <a:pt x="7119" y="732199"/>
                    <a:pt x="0" y="715012"/>
                    <a:pt x="0" y="697091"/>
                  </a:cubicBezTo>
                  <a:lnTo>
                    <a:pt x="0" y="67572"/>
                  </a:lnTo>
                  <a:cubicBezTo>
                    <a:pt x="0" y="49651"/>
                    <a:pt x="7119" y="32464"/>
                    <a:pt x="19792" y="19792"/>
                  </a:cubicBezTo>
                  <a:cubicBezTo>
                    <a:pt x="32464" y="7119"/>
                    <a:pt x="49651" y="0"/>
                    <a:pt x="67572" y="0"/>
                  </a:cubicBezTo>
                  <a:close/>
                </a:path>
              </a:pathLst>
            </a:custGeom>
            <a:blipFill>
              <a:blip r:embed="rId4"/>
              <a:stretch>
                <a:fillRect l="-174" t="0" r="-174" b="0"/>
              </a:stretch>
            </a:blipFill>
          </p:spPr>
        </p:sp>
      </p:grpSp>
      <p:grpSp>
        <p:nvGrpSpPr>
          <p:cNvPr name="Group 8" id="8"/>
          <p:cNvGrpSpPr/>
          <p:nvPr/>
        </p:nvGrpSpPr>
        <p:grpSpPr>
          <a:xfrm rot="0">
            <a:off x="4981575" y="5143500"/>
            <a:ext cx="4010025" cy="2686050"/>
            <a:chOff x="0" y="0"/>
            <a:chExt cx="1141571" cy="764663"/>
          </a:xfrm>
        </p:grpSpPr>
        <p:sp>
          <p:nvSpPr>
            <p:cNvPr name="Freeform 9" id="9"/>
            <p:cNvSpPr/>
            <p:nvPr/>
          </p:nvSpPr>
          <p:spPr>
            <a:xfrm flipH="false" flipV="false" rot="0">
              <a:off x="0" y="0"/>
              <a:ext cx="1141571" cy="764663"/>
            </a:xfrm>
            <a:custGeom>
              <a:avLst/>
              <a:gdLst/>
              <a:ahLst/>
              <a:cxnLst/>
              <a:rect r="r" b="b" t="t" l="l"/>
              <a:pathLst>
                <a:path h="764663" w="1141571">
                  <a:moveTo>
                    <a:pt x="67572" y="0"/>
                  </a:moveTo>
                  <a:lnTo>
                    <a:pt x="1073999" y="0"/>
                  </a:lnTo>
                  <a:cubicBezTo>
                    <a:pt x="1091920" y="0"/>
                    <a:pt x="1109108" y="7119"/>
                    <a:pt x="1121780" y="19792"/>
                  </a:cubicBezTo>
                  <a:cubicBezTo>
                    <a:pt x="1134452" y="32464"/>
                    <a:pt x="1141571" y="49651"/>
                    <a:pt x="1141571" y="67572"/>
                  </a:cubicBezTo>
                  <a:lnTo>
                    <a:pt x="1141571" y="697091"/>
                  </a:lnTo>
                  <a:cubicBezTo>
                    <a:pt x="1141571" y="715012"/>
                    <a:pt x="1134452" y="732199"/>
                    <a:pt x="1121780" y="744871"/>
                  </a:cubicBezTo>
                  <a:cubicBezTo>
                    <a:pt x="1109108" y="757544"/>
                    <a:pt x="1091920" y="764663"/>
                    <a:pt x="1073999" y="764663"/>
                  </a:cubicBezTo>
                  <a:lnTo>
                    <a:pt x="67572" y="764663"/>
                  </a:lnTo>
                  <a:cubicBezTo>
                    <a:pt x="49651" y="764663"/>
                    <a:pt x="32464" y="757544"/>
                    <a:pt x="19792" y="744871"/>
                  </a:cubicBezTo>
                  <a:cubicBezTo>
                    <a:pt x="7119" y="732199"/>
                    <a:pt x="0" y="715012"/>
                    <a:pt x="0" y="697091"/>
                  </a:cubicBezTo>
                  <a:lnTo>
                    <a:pt x="0" y="67572"/>
                  </a:lnTo>
                  <a:cubicBezTo>
                    <a:pt x="0" y="49651"/>
                    <a:pt x="7119" y="32464"/>
                    <a:pt x="19792" y="19792"/>
                  </a:cubicBezTo>
                  <a:cubicBezTo>
                    <a:pt x="32464" y="7119"/>
                    <a:pt x="49651" y="0"/>
                    <a:pt x="67572" y="0"/>
                  </a:cubicBezTo>
                  <a:close/>
                </a:path>
              </a:pathLst>
            </a:custGeom>
            <a:blipFill>
              <a:blip r:embed="rId5"/>
              <a:stretch>
                <a:fillRect l="-174" t="0" r="-174" b="0"/>
              </a:stretch>
            </a:blipFill>
          </p:spPr>
        </p:sp>
      </p:grpSp>
      <p:grpSp>
        <p:nvGrpSpPr>
          <p:cNvPr name="Group 10" id="10"/>
          <p:cNvGrpSpPr/>
          <p:nvPr/>
        </p:nvGrpSpPr>
        <p:grpSpPr>
          <a:xfrm rot="0">
            <a:off x="9296400" y="5143500"/>
            <a:ext cx="4010025" cy="2686050"/>
            <a:chOff x="0" y="0"/>
            <a:chExt cx="1141571" cy="764663"/>
          </a:xfrm>
        </p:grpSpPr>
        <p:sp>
          <p:nvSpPr>
            <p:cNvPr name="Freeform 11" id="11"/>
            <p:cNvSpPr/>
            <p:nvPr/>
          </p:nvSpPr>
          <p:spPr>
            <a:xfrm flipH="false" flipV="false" rot="0">
              <a:off x="0" y="0"/>
              <a:ext cx="1141571" cy="764663"/>
            </a:xfrm>
            <a:custGeom>
              <a:avLst/>
              <a:gdLst/>
              <a:ahLst/>
              <a:cxnLst/>
              <a:rect r="r" b="b" t="t" l="l"/>
              <a:pathLst>
                <a:path h="764663" w="1141571">
                  <a:moveTo>
                    <a:pt x="67572" y="0"/>
                  </a:moveTo>
                  <a:lnTo>
                    <a:pt x="1073999" y="0"/>
                  </a:lnTo>
                  <a:cubicBezTo>
                    <a:pt x="1091920" y="0"/>
                    <a:pt x="1109108" y="7119"/>
                    <a:pt x="1121780" y="19792"/>
                  </a:cubicBezTo>
                  <a:cubicBezTo>
                    <a:pt x="1134452" y="32464"/>
                    <a:pt x="1141571" y="49651"/>
                    <a:pt x="1141571" y="67572"/>
                  </a:cubicBezTo>
                  <a:lnTo>
                    <a:pt x="1141571" y="697091"/>
                  </a:lnTo>
                  <a:cubicBezTo>
                    <a:pt x="1141571" y="715012"/>
                    <a:pt x="1134452" y="732199"/>
                    <a:pt x="1121780" y="744871"/>
                  </a:cubicBezTo>
                  <a:cubicBezTo>
                    <a:pt x="1109108" y="757544"/>
                    <a:pt x="1091920" y="764663"/>
                    <a:pt x="1073999" y="764663"/>
                  </a:cubicBezTo>
                  <a:lnTo>
                    <a:pt x="67572" y="764663"/>
                  </a:lnTo>
                  <a:cubicBezTo>
                    <a:pt x="49651" y="764663"/>
                    <a:pt x="32464" y="757544"/>
                    <a:pt x="19792" y="744871"/>
                  </a:cubicBezTo>
                  <a:cubicBezTo>
                    <a:pt x="7119" y="732199"/>
                    <a:pt x="0" y="715012"/>
                    <a:pt x="0" y="697091"/>
                  </a:cubicBezTo>
                  <a:lnTo>
                    <a:pt x="0" y="67572"/>
                  </a:lnTo>
                  <a:cubicBezTo>
                    <a:pt x="0" y="49651"/>
                    <a:pt x="7119" y="32464"/>
                    <a:pt x="19792" y="19792"/>
                  </a:cubicBezTo>
                  <a:cubicBezTo>
                    <a:pt x="32464" y="7119"/>
                    <a:pt x="49651" y="0"/>
                    <a:pt x="67572" y="0"/>
                  </a:cubicBezTo>
                  <a:close/>
                </a:path>
              </a:pathLst>
            </a:custGeom>
            <a:blipFill>
              <a:blip r:embed="rId6"/>
              <a:stretch>
                <a:fillRect l="-174" t="0" r="-174" b="0"/>
              </a:stretch>
            </a:blipFill>
          </p:spPr>
        </p:sp>
      </p:grpSp>
      <p:grpSp>
        <p:nvGrpSpPr>
          <p:cNvPr name="Group 12" id="12"/>
          <p:cNvGrpSpPr/>
          <p:nvPr/>
        </p:nvGrpSpPr>
        <p:grpSpPr>
          <a:xfrm rot="0">
            <a:off x="13611225" y="5143500"/>
            <a:ext cx="4010025" cy="2686050"/>
            <a:chOff x="0" y="0"/>
            <a:chExt cx="1141571" cy="764663"/>
          </a:xfrm>
        </p:grpSpPr>
        <p:sp>
          <p:nvSpPr>
            <p:cNvPr name="Freeform 13" id="13"/>
            <p:cNvSpPr/>
            <p:nvPr/>
          </p:nvSpPr>
          <p:spPr>
            <a:xfrm flipH="false" flipV="false" rot="0">
              <a:off x="0" y="0"/>
              <a:ext cx="1141571" cy="764663"/>
            </a:xfrm>
            <a:custGeom>
              <a:avLst/>
              <a:gdLst/>
              <a:ahLst/>
              <a:cxnLst/>
              <a:rect r="r" b="b" t="t" l="l"/>
              <a:pathLst>
                <a:path h="764663" w="1141571">
                  <a:moveTo>
                    <a:pt x="67572" y="0"/>
                  </a:moveTo>
                  <a:lnTo>
                    <a:pt x="1073999" y="0"/>
                  </a:lnTo>
                  <a:cubicBezTo>
                    <a:pt x="1091920" y="0"/>
                    <a:pt x="1109108" y="7119"/>
                    <a:pt x="1121780" y="19792"/>
                  </a:cubicBezTo>
                  <a:cubicBezTo>
                    <a:pt x="1134452" y="32464"/>
                    <a:pt x="1141571" y="49651"/>
                    <a:pt x="1141571" y="67572"/>
                  </a:cubicBezTo>
                  <a:lnTo>
                    <a:pt x="1141571" y="697091"/>
                  </a:lnTo>
                  <a:cubicBezTo>
                    <a:pt x="1141571" y="715012"/>
                    <a:pt x="1134452" y="732199"/>
                    <a:pt x="1121780" y="744871"/>
                  </a:cubicBezTo>
                  <a:cubicBezTo>
                    <a:pt x="1109108" y="757544"/>
                    <a:pt x="1091920" y="764663"/>
                    <a:pt x="1073999" y="764663"/>
                  </a:cubicBezTo>
                  <a:lnTo>
                    <a:pt x="67572" y="764663"/>
                  </a:lnTo>
                  <a:cubicBezTo>
                    <a:pt x="49651" y="764663"/>
                    <a:pt x="32464" y="757544"/>
                    <a:pt x="19792" y="744871"/>
                  </a:cubicBezTo>
                  <a:cubicBezTo>
                    <a:pt x="7119" y="732199"/>
                    <a:pt x="0" y="715012"/>
                    <a:pt x="0" y="697091"/>
                  </a:cubicBezTo>
                  <a:lnTo>
                    <a:pt x="0" y="67572"/>
                  </a:lnTo>
                  <a:cubicBezTo>
                    <a:pt x="0" y="49651"/>
                    <a:pt x="7119" y="32464"/>
                    <a:pt x="19792" y="19792"/>
                  </a:cubicBezTo>
                  <a:cubicBezTo>
                    <a:pt x="32464" y="7119"/>
                    <a:pt x="49651" y="0"/>
                    <a:pt x="67572" y="0"/>
                  </a:cubicBezTo>
                  <a:close/>
                </a:path>
              </a:pathLst>
            </a:custGeom>
            <a:blipFill>
              <a:blip r:embed="rId7"/>
              <a:stretch>
                <a:fillRect l="-174" t="0" r="-174" b="0"/>
              </a:stretch>
            </a:blipFill>
          </p:spPr>
        </p:sp>
      </p:grpSp>
      <p:sp>
        <p:nvSpPr>
          <p:cNvPr name="TextBox 14" id="14"/>
          <p:cNvSpPr txBox="true"/>
          <p:nvPr/>
        </p:nvSpPr>
        <p:spPr>
          <a:xfrm rot="0">
            <a:off x="666750" y="657225"/>
            <a:ext cx="4010025" cy="2924175"/>
          </a:xfrm>
          <a:prstGeom prst="rect">
            <a:avLst/>
          </a:prstGeom>
        </p:spPr>
        <p:txBody>
          <a:bodyPr anchor="t" rtlCol="false" tIns="0" lIns="0" bIns="0" rIns="0">
            <a:spAutoFit/>
          </a:bodyPr>
          <a:lstStyle/>
          <a:p>
            <a:pPr algn="l" marL="0" indent="0" lvl="0">
              <a:lnSpc>
                <a:spcPts val="7425"/>
              </a:lnSpc>
            </a:pPr>
            <a:r>
              <a:rPr lang="en-US" b="true" sz="6750" spc="-67">
                <a:solidFill>
                  <a:srgbClr val="00BFFF"/>
                </a:solidFill>
                <a:latin typeface="Telegraf Bold"/>
                <a:ea typeface="Telegraf Bold"/>
                <a:cs typeface="Telegraf Bold"/>
                <a:sym typeface="Telegraf Bold"/>
              </a:rPr>
              <a:t>Meet</a:t>
            </a:r>
            <a:r>
              <a:rPr lang="en-US" b="true" sz="6750" spc="-67">
                <a:solidFill>
                  <a:srgbClr val="00BFFF"/>
                </a:solidFill>
                <a:latin typeface="Telegraf Bold"/>
                <a:ea typeface="Telegraf Bold"/>
                <a:cs typeface="Telegraf Bold"/>
                <a:sym typeface="Telegraf Bold"/>
              </a:rPr>
              <a:t>   Our  </a:t>
            </a:r>
            <a:r>
              <a:rPr lang="en-US" b="true" sz="6750" spc="-67" strike="noStrike" u="none">
                <a:solidFill>
                  <a:srgbClr val="00BFFF"/>
                </a:solidFill>
                <a:latin typeface="Telegraf Bold"/>
                <a:ea typeface="Telegraf Bold"/>
                <a:cs typeface="Telegraf Bold"/>
                <a:sym typeface="Telegraf Bold"/>
              </a:rPr>
              <a:t>Team</a:t>
            </a:r>
            <a:r>
              <a:rPr lang="en-US" b="true" sz="6750" spc="-67" strike="noStrike" u="none">
                <a:solidFill>
                  <a:srgbClr val="00BFFF"/>
                </a:solidFill>
                <a:latin typeface="Telegraf Bold"/>
                <a:ea typeface="Telegraf Bold"/>
                <a:cs typeface="Telegraf Bold"/>
                <a:sym typeface="Telegraf Bold"/>
              </a:rPr>
              <a:t> </a:t>
            </a:r>
          </a:p>
        </p:txBody>
      </p:sp>
      <p:sp>
        <p:nvSpPr>
          <p:cNvPr name="AutoShape 15" id="15"/>
          <p:cNvSpPr/>
          <p:nvPr/>
        </p:nvSpPr>
        <p:spPr>
          <a:xfrm>
            <a:off x="666750" y="9620250"/>
            <a:ext cx="16954500" cy="0"/>
          </a:xfrm>
          <a:prstGeom prst="line">
            <a:avLst/>
          </a:prstGeom>
          <a:ln cap="flat" w="9525">
            <a:solidFill>
              <a:srgbClr val="00BFFF"/>
            </a:solidFill>
            <a:prstDash val="solid"/>
            <a:headEnd type="none" len="sm" w="sm"/>
            <a:tailEnd type="none" len="sm" w="sm"/>
          </a:ln>
        </p:spPr>
      </p:sp>
      <p:sp>
        <p:nvSpPr>
          <p:cNvPr name="TextBox 16" id="16"/>
          <p:cNvSpPr txBox="true"/>
          <p:nvPr/>
        </p:nvSpPr>
        <p:spPr>
          <a:xfrm rot="0">
            <a:off x="666750" y="9676455"/>
            <a:ext cx="2571750" cy="217170"/>
          </a:xfrm>
          <a:prstGeom prst="rect">
            <a:avLst/>
          </a:prstGeom>
        </p:spPr>
        <p:txBody>
          <a:bodyPr anchor="t" rtlCol="false" tIns="0" lIns="0" bIns="0" rIns="0">
            <a:spAutoFit/>
          </a:bodyPr>
          <a:lstStyle/>
          <a:p>
            <a:pPr algn="l" marL="0" indent="0" lvl="0">
              <a:lnSpc>
                <a:spcPts val="1679"/>
              </a:lnSpc>
              <a:spcBef>
                <a:spcPct val="0"/>
              </a:spcBef>
            </a:pPr>
            <a:r>
              <a:rPr lang="en-US" b="true" sz="1200" spc="-12">
                <a:solidFill>
                  <a:srgbClr val="00BFFF"/>
                </a:solidFill>
                <a:latin typeface="Telegraf Bold"/>
                <a:ea typeface="Telegraf Bold"/>
                <a:cs typeface="Telegraf Bold"/>
                <a:sym typeface="Telegraf Bold"/>
              </a:rPr>
              <a:t>KEY TAKEAWAYS</a:t>
            </a:r>
          </a:p>
        </p:txBody>
      </p:sp>
      <p:grpSp>
        <p:nvGrpSpPr>
          <p:cNvPr name="Group 17" id="17"/>
          <p:cNvGrpSpPr/>
          <p:nvPr/>
        </p:nvGrpSpPr>
        <p:grpSpPr>
          <a:xfrm rot="0">
            <a:off x="4981575" y="4000486"/>
            <a:ext cx="4010025" cy="895364"/>
            <a:chOff x="0" y="0"/>
            <a:chExt cx="5346700" cy="1193818"/>
          </a:xfrm>
        </p:grpSpPr>
        <p:sp>
          <p:nvSpPr>
            <p:cNvPr name="TextBox 18" id="18"/>
            <p:cNvSpPr txBox="true"/>
            <p:nvPr/>
          </p:nvSpPr>
          <p:spPr>
            <a:xfrm rot="0">
              <a:off x="0" y="-19050"/>
              <a:ext cx="5346700" cy="628650"/>
            </a:xfrm>
            <a:prstGeom prst="rect">
              <a:avLst/>
            </a:prstGeom>
          </p:spPr>
          <p:txBody>
            <a:bodyPr anchor="t" rtlCol="false" tIns="0" lIns="0" bIns="0" rIns="0">
              <a:spAutoFit/>
            </a:bodyPr>
            <a:lstStyle/>
            <a:p>
              <a:pPr algn="ctr" marL="0" indent="0" lvl="0">
                <a:lnSpc>
                  <a:spcPts val="3300"/>
                </a:lnSpc>
              </a:pPr>
              <a:r>
                <a:rPr lang="en-US" b="true" sz="3000" spc="-30">
                  <a:solidFill>
                    <a:srgbClr val="00BFFF"/>
                  </a:solidFill>
                  <a:latin typeface="Telegraf Bold"/>
                  <a:ea typeface="Telegraf Bold"/>
                  <a:cs typeface="Telegraf Bold"/>
                  <a:sym typeface="Telegraf Bold"/>
                </a:rPr>
                <a:t>Habib Wael Suleiman</a:t>
              </a:r>
            </a:p>
          </p:txBody>
        </p:sp>
        <p:sp>
          <p:nvSpPr>
            <p:cNvPr name="TextBox 19" id="19"/>
            <p:cNvSpPr txBox="true"/>
            <p:nvPr/>
          </p:nvSpPr>
          <p:spPr>
            <a:xfrm rot="0">
              <a:off x="0" y="715451"/>
              <a:ext cx="5346700" cy="478367"/>
            </a:xfrm>
            <a:prstGeom prst="rect">
              <a:avLst/>
            </a:prstGeom>
          </p:spPr>
          <p:txBody>
            <a:bodyPr anchor="t" rtlCol="false" tIns="0" lIns="0" bIns="0" rIns="0">
              <a:spAutoFit/>
            </a:bodyPr>
            <a:lstStyle/>
            <a:p>
              <a:pPr algn="ctr" marL="0" indent="0" lvl="0">
                <a:lnSpc>
                  <a:spcPts val="2800"/>
                </a:lnSpc>
              </a:pPr>
              <a:r>
                <a:rPr lang="en-US" b="true" sz="2000" spc="-20">
                  <a:solidFill>
                    <a:srgbClr val="00BFFF"/>
                  </a:solidFill>
                  <a:latin typeface="Telegraf Bold"/>
                  <a:ea typeface="Telegraf Bold"/>
                  <a:cs typeface="Telegraf Bold"/>
                  <a:sym typeface="Telegraf Bold"/>
                </a:rPr>
                <a:t>21037860</a:t>
              </a:r>
            </a:p>
          </p:txBody>
        </p:sp>
      </p:grpSp>
      <p:grpSp>
        <p:nvGrpSpPr>
          <p:cNvPr name="Group 20" id="20"/>
          <p:cNvGrpSpPr/>
          <p:nvPr/>
        </p:nvGrpSpPr>
        <p:grpSpPr>
          <a:xfrm rot="0">
            <a:off x="4355042" y="8096250"/>
            <a:ext cx="4941358" cy="895364"/>
            <a:chOff x="0" y="0"/>
            <a:chExt cx="6588478" cy="1193818"/>
          </a:xfrm>
        </p:grpSpPr>
        <p:sp>
          <p:nvSpPr>
            <p:cNvPr name="TextBox 21" id="21"/>
            <p:cNvSpPr txBox="true"/>
            <p:nvPr/>
          </p:nvSpPr>
          <p:spPr>
            <a:xfrm rot="0">
              <a:off x="0" y="-19050"/>
              <a:ext cx="6588478" cy="628650"/>
            </a:xfrm>
            <a:prstGeom prst="rect">
              <a:avLst/>
            </a:prstGeom>
          </p:spPr>
          <p:txBody>
            <a:bodyPr anchor="t" rtlCol="false" tIns="0" lIns="0" bIns="0" rIns="0">
              <a:spAutoFit/>
            </a:bodyPr>
            <a:lstStyle/>
            <a:p>
              <a:pPr algn="ctr" marL="0" indent="0" lvl="0">
                <a:lnSpc>
                  <a:spcPts val="3300"/>
                </a:lnSpc>
              </a:pPr>
              <a:r>
                <a:rPr lang="en-US" b="true" sz="3000" spc="-30">
                  <a:solidFill>
                    <a:srgbClr val="00BFFF"/>
                  </a:solidFill>
                  <a:latin typeface="Telegraf Bold"/>
                  <a:ea typeface="Telegraf Bold"/>
                  <a:cs typeface="Telegraf Bold"/>
                  <a:sym typeface="Telegraf Bold"/>
                </a:rPr>
                <a:t>Am</a:t>
              </a:r>
              <a:r>
                <a:rPr lang="en-US" b="true" sz="3000" spc="-30" strike="noStrike" u="none">
                  <a:solidFill>
                    <a:srgbClr val="00BFFF"/>
                  </a:solidFill>
                  <a:latin typeface="Telegraf Bold"/>
                  <a:ea typeface="Telegraf Bold"/>
                  <a:cs typeface="Telegraf Bold"/>
                  <a:sym typeface="Telegraf Bold"/>
                </a:rPr>
                <a:t>r Tarek Abdul-Muttalib</a:t>
              </a:r>
            </a:p>
          </p:txBody>
        </p:sp>
        <p:sp>
          <p:nvSpPr>
            <p:cNvPr name="TextBox 22" id="22"/>
            <p:cNvSpPr txBox="true"/>
            <p:nvPr/>
          </p:nvSpPr>
          <p:spPr>
            <a:xfrm rot="0">
              <a:off x="0" y="715451"/>
              <a:ext cx="6588478" cy="478367"/>
            </a:xfrm>
            <a:prstGeom prst="rect">
              <a:avLst/>
            </a:prstGeom>
          </p:spPr>
          <p:txBody>
            <a:bodyPr anchor="t" rtlCol="false" tIns="0" lIns="0" bIns="0" rIns="0">
              <a:spAutoFit/>
            </a:bodyPr>
            <a:lstStyle/>
            <a:p>
              <a:pPr algn="ctr" marL="0" indent="0" lvl="0">
                <a:lnSpc>
                  <a:spcPts val="2800"/>
                </a:lnSpc>
              </a:pPr>
              <a:r>
                <a:rPr lang="en-US" b="true" sz="2000" spc="-20">
                  <a:solidFill>
                    <a:srgbClr val="00BFFF"/>
                  </a:solidFill>
                  <a:latin typeface="Telegraf Bold"/>
                  <a:ea typeface="Telegraf Bold"/>
                  <a:cs typeface="Telegraf Bold"/>
                  <a:sym typeface="Telegraf Bold"/>
                </a:rPr>
                <a:t>21016718</a:t>
              </a:r>
            </a:p>
          </p:txBody>
        </p:sp>
      </p:grpSp>
      <p:grpSp>
        <p:nvGrpSpPr>
          <p:cNvPr name="Group 23" id="23"/>
          <p:cNvGrpSpPr/>
          <p:nvPr/>
        </p:nvGrpSpPr>
        <p:grpSpPr>
          <a:xfrm rot="0">
            <a:off x="9296400" y="3624235"/>
            <a:ext cx="4010025" cy="895364"/>
            <a:chOff x="0" y="0"/>
            <a:chExt cx="5346700" cy="1193818"/>
          </a:xfrm>
        </p:grpSpPr>
        <p:sp>
          <p:nvSpPr>
            <p:cNvPr name="TextBox 24" id="24"/>
            <p:cNvSpPr txBox="true"/>
            <p:nvPr/>
          </p:nvSpPr>
          <p:spPr>
            <a:xfrm rot="0">
              <a:off x="0" y="-19050"/>
              <a:ext cx="5346700" cy="628650"/>
            </a:xfrm>
            <a:prstGeom prst="rect">
              <a:avLst/>
            </a:prstGeom>
          </p:spPr>
          <p:txBody>
            <a:bodyPr anchor="t" rtlCol="false" tIns="0" lIns="0" bIns="0" rIns="0">
              <a:spAutoFit/>
            </a:bodyPr>
            <a:lstStyle/>
            <a:p>
              <a:pPr algn="ctr" marL="0" indent="0" lvl="0">
                <a:lnSpc>
                  <a:spcPts val="3300"/>
                </a:lnSpc>
              </a:pPr>
              <a:r>
                <a:rPr lang="en-US" b="true" sz="3000" spc="-30">
                  <a:solidFill>
                    <a:srgbClr val="00BFFF"/>
                  </a:solidFill>
                  <a:latin typeface="Telegraf Bold"/>
                  <a:ea typeface="Telegraf Bold"/>
                  <a:cs typeface="Telegraf Bold"/>
                  <a:sym typeface="Telegraf Bold"/>
                </a:rPr>
                <a:t>Ahmed Yasser Aziz </a:t>
              </a:r>
            </a:p>
          </p:txBody>
        </p:sp>
        <p:sp>
          <p:nvSpPr>
            <p:cNvPr name="TextBox 25" id="25"/>
            <p:cNvSpPr txBox="true"/>
            <p:nvPr/>
          </p:nvSpPr>
          <p:spPr>
            <a:xfrm rot="0">
              <a:off x="0" y="715451"/>
              <a:ext cx="5346700" cy="478367"/>
            </a:xfrm>
            <a:prstGeom prst="rect">
              <a:avLst/>
            </a:prstGeom>
          </p:spPr>
          <p:txBody>
            <a:bodyPr anchor="t" rtlCol="false" tIns="0" lIns="0" bIns="0" rIns="0">
              <a:spAutoFit/>
            </a:bodyPr>
            <a:lstStyle/>
            <a:p>
              <a:pPr algn="ctr" marL="0" indent="0" lvl="0">
                <a:lnSpc>
                  <a:spcPts val="2800"/>
                </a:lnSpc>
              </a:pPr>
              <a:r>
                <a:rPr lang="en-US" b="true" sz="2000" spc="-20">
                  <a:solidFill>
                    <a:srgbClr val="00BFFF"/>
                  </a:solidFill>
                  <a:latin typeface="Telegraf Bold"/>
                  <a:ea typeface="Telegraf Bold"/>
                  <a:cs typeface="Telegraf Bold"/>
                  <a:sym typeface="Telegraf Bold"/>
                </a:rPr>
                <a:t>21037860</a:t>
              </a:r>
            </a:p>
          </p:txBody>
        </p:sp>
      </p:grpSp>
      <p:grpSp>
        <p:nvGrpSpPr>
          <p:cNvPr name="Group 26" id="26"/>
          <p:cNvGrpSpPr/>
          <p:nvPr/>
        </p:nvGrpSpPr>
        <p:grpSpPr>
          <a:xfrm rot="0">
            <a:off x="9296400" y="8096250"/>
            <a:ext cx="4010025" cy="895364"/>
            <a:chOff x="0" y="0"/>
            <a:chExt cx="5346700" cy="1193818"/>
          </a:xfrm>
        </p:grpSpPr>
        <p:sp>
          <p:nvSpPr>
            <p:cNvPr name="TextBox 27" id="27"/>
            <p:cNvSpPr txBox="true"/>
            <p:nvPr/>
          </p:nvSpPr>
          <p:spPr>
            <a:xfrm rot="0">
              <a:off x="0" y="-19050"/>
              <a:ext cx="5346700" cy="628650"/>
            </a:xfrm>
            <a:prstGeom prst="rect">
              <a:avLst/>
            </a:prstGeom>
          </p:spPr>
          <p:txBody>
            <a:bodyPr anchor="t" rtlCol="false" tIns="0" lIns="0" bIns="0" rIns="0">
              <a:spAutoFit/>
            </a:bodyPr>
            <a:lstStyle/>
            <a:p>
              <a:pPr algn="ctr" marL="0" indent="0" lvl="0">
                <a:lnSpc>
                  <a:spcPts val="3300"/>
                </a:lnSpc>
              </a:pPr>
              <a:r>
                <a:rPr lang="en-US" b="true" sz="3000" spc="-30" strike="noStrike" u="none">
                  <a:solidFill>
                    <a:srgbClr val="00BFFF"/>
                  </a:solidFill>
                  <a:latin typeface="Telegraf Bold"/>
                  <a:ea typeface="Telegraf Bold"/>
                  <a:cs typeface="Telegraf Bold"/>
                  <a:sym typeface="Telegraf Bold"/>
                </a:rPr>
                <a:t>Saeed Khaled Saeed</a:t>
              </a:r>
            </a:p>
          </p:txBody>
        </p:sp>
        <p:sp>
          <p:nvSpPr>
            <p:cNvPr name="TextBox 28" id="28"/>
            <p:cNvSpPr txBox="true"/>
            <p:nvPr/>
          </p:nvSpPr>
          <p:spPr>
            <a:xfrm rot="0">
              <a:off x="0" y="715451"/>
              <a:ext cx="5346700" cy="478367"/>
            </a:xfrm>
            <a:prstGeom prst="rect">
              <a:avLst/>
            </a:prstGeom>
          </p:spPr>
          <p:txBody>
            <a:bodyPr anchor="t" rtlCol="false" tIns="0" lIns="0" bIns="0" rIns="0">
              <a:spAutoFit/>
            </a:bodyPr>
            <a:lstStyle/>
            <a:p>
              <a:pPr algn="ctr" marL="0" indent="0" lvl="0">
                <a:lnSpc>
                  <a:spcPts val="2800"/>
                </a:lnSpc>
              </a:pPr>
              <a:r>
                <a:rPr lang="en-US" b="true" sz="2000" spc="-20">
                  <a:solidFill>
                    <a:srgbClr val="00BFFF"/>
                  </a:solidFill>
                  <a:latin typeface="Telegraf Bold"/>
                  <a:ea typeface="Telegraf Bold"/>
                  <a:cs typeface="Telegraf Bold"/>
                  <a:sym typeface="Telegraf Bold"/>
                </a:rPr>
                <a:t>21024201</a:t>
              </a:r>
            </a:p>
          </p:txBody>
        </p:sp>
      </p:grpSp>
      <p:grpSp>
        <p:nvGrpSpPr>
          <p:cNvPr name="Group 29" id="29"/>
          <p:cNvGrpSpPr/>
          <p:nvPr/>
        </p:nvGrpSpPr>
        <p:grpSpPr>
          <a:xfrm rot="0">
            <a:off x="13611225" y="3624235"/>
            <a:ext cx="4433358" cy="895364"/>
            <a:chOff x="0" y="0"/>
            <a:chExt cx="5911144" cy="1193818"/>
          </a:xfrm>
        </p:grpSpPr>
        <p:sp>
          <p:nvSpPr>
            <p:cNvPr name="TextBox 30" id="30"/>
            <p:cNvSpPr txBox="true"/>
            <p:nvPr/>
          </p:nvSpPr>
          <p:spPr>
            <a:xfrm rot="0">
              <a:off x="0" y="-19050"/>
              <a:ext cx="5911144" cy="628650"/>
            </a:xfrm>
            <a:prstGeom prst="rect">
              <a:avLst/>
            </a:prstGeom>
          </p:spPr>
          <p:txBody>
            <a:bodyPr anchor="t" rtlCol="false" tIns="0" lIns="0" bIns="0" rIns="0">
              <a:spAutoFit/>
            </a:bodyPr>
            <a:lstStyle/>
            <a:p>
              <a:pPr algn="ctr" marL="0" indent="0" lvl="0">
                <a:lnSpc>
                  <a:spcPts val="3300"/>
                </a:lnSpc>
              </a:pPr>
              <a:r>
                <a:rPr lang="en-US" b="true" sz="3000" spc="-30">
                  <a:solidFill>
                    <a:srgbClr val="00BFFF"/>
                  </a:solidFill>
                  <a:latin typeface="Telegraf Bold"/>
                  <a:ea typeface="Telegraf Bold"/>
                  <a:cs typeface="Telegraf Bold"/>
                  <a:sym typeface="Telegraf Bold"/>
                </a:rPr>
                <a:t>Ziad Mouawad Mahfouz </a:t>
              </a:r>
            </a:p>
          </p:txBody>
        </p:sp>
        <p:sp>
          <p:nvSpPr>
            <p:cNvPr name="TextBox 31" id="31"/>
            <p:cNvSpPr txBox="true"/>
            <p:nvPr/>
          </p:nvSpPr>
          <p:spPr>
            <a:xfrm rot="0">
              <a:off x="0" y="715451"/>
              <a:ext cx="5911144" cy="478367"/>
            </a:xfrm>
            <a:prstGeom prst="rect">
              <a:avLst/>
            </a:prstGeom>
          </p:spPr>
          <p:txBody>
            <a:bodyPr anchor="t" rtlCol="false" tIns="0" lIns="0" bIns="0" rIns="0">
              <a:spAutoFit/>
            </a:bodyPr>
            <a:lstStyle/>
            <a:p>
              <a:pPr algn="ctr" marL="0" indent="0" lvl="0">
                <a:lnSpc>
                  <a:spcPts val="2800"/>
                </a:lnSpc>
              </a:pPr>
              <a:r>
                <a:rPr lang="en-US" b="true" sz="2000" spc="-20">
                  <a:solidFill>
                    <a:srgbClr val="00BFFF"/>
                  </a:solidFill>
                  <a:latin typeface="Telegraf Bold"/>
                  <a:ea typeface="Telegraf Bold"/>
                  <a:cs typeface="Telegraf Bold"/>
                  <a:sym typeface="Telegraf Bold"/>
                </a:rPr>
                <a:t>21037860</a:t>
              </a:r>
            </a:p>
          </p:txBody>
        </p:sp>
      </p:grpSp>
      <p:grpSp>
        <p:nvGrpSpPr>
          <p:cNvPr name="Group 32" id="32"/>
          <p:cNvGrpSpPr/>
          <p:nvPr/>
        </p:nvGrpSpPr>
        <p:grpSpPr>
          <a:xfrm rot="0">
            <a:off x="13611225" y="8096250"/>
            <a:ext cx="4010025" cy="895364"/>
            <a:chOff x="0" y="0"/>
            <a:chExt cx="5346700" cy="1193818"/>
          </a:xfrm>
        </p:grpSpPr>
        <p:sp>
          <p:nvSpPr>
            <p:cNvPr name="TextBox 33" id="33"/>
            <p:cNvSpPr txBox="true"/>
            <p:nvPr/>
          </p:nvSpPr>
          <p:spPr>
            <a:xfrm rot="0">
              <a:off x="0" y="-19050"/>
              <a:ext cx="5346700" cy="628650"/>
            </a:xfrm>
            <a:prstGeom prst="rect">
              <a:avLst/>
            </a:prstGeom>
          </p:spPr>
          <p:txBody>
            <a:bodyPr anchor="t" rtlCol="false" tIns="0" lIns="0" bIns="0" rIns="0">
              <a:spAutoFit/>
            </a:bodyPr>
            <a:lstStyle/>
            <a:p>
              <a:pPr algn="ctr" marL="0" indent="0" lvl="0">
                <a:lnSpc>
                  <a:spcPts val="3300"/>
                </a:lnSpc>
              </a:pPr>
              <a:r>
                <a:rPr lang="en-US" b="true" sz="3000" spc="-30">
                  <a:solidFill>
                    <a:srgbClr val="00BFFF"/>
                  </a:solidFill>
                  <a:latin typeface="Telegraf Bold"/>
                  <a:ea typeface="Telegraf Bold"/>
                  <a:cs typeface="Telegraf Bold"/>
                  <a:sym typeface="Telegraf Bold"/>
                </a:rPr>
                <a:t>Morcos os</a:t>
              </a:r>
              <a:r>
                <a:rPr lang="en-US" b="true" sz="3000" spc="-30" strike="noStrike" u="none">
                  <a:solidFill>
                    <a:srgbClr val="00BFFF"/>
                  </a:solidFill>
                  <a:latin typeface="Telegraf Bold"/>
                  <a:ea typeface="Telegraf Bold"/>
                  <a:cs typeface="Telegraf Bold"/>
                  <a:sym typeface="Telegraf Bold"/>
                </a:rPr>
                <a:t>ama rawhy </a:t>
              </a:r>
            </a:p>
          </p:txBody>
        </p:sp>
        <p:sp>
          <p:nvSpPr>
            <p:cNvPr name="TextBox 34" id="34"/>
            <p:cNvSpPr txBox="true"/>
            <p:nvPr/>
          </p:nvSpPr>
          <p:spPr>
            <a:xfrm rot="0">
              <a:off x="0" y="715451"/>
              <a:ext cx="5346700" cy="478367"/>
            </a:xfrm>
            <a:prstGeom prst="rect">
              <a:avLst/>
            </a:prstGeom>
          </p:spPr>
          <p:txBody>
            <a:bodyPr anchor="t" rtlCol="false" tIns="0" lIns="0" bIns="0" rIns="0">
              <a:spAutoFit/>
            </a:bodyPr>
            <a:lstStyle/>
            <a:p>
              <a:pPr algn="ctr" marL="0" indent="0" lvl="0">
                <a:lnSpc>
                  <a:spcPts val="2800"/>
                </a:lnSpc>
              </a:pPr>
              <a:r>
                <a:rPr lang="en-US" b="true" sz="2000" spc="-20">
                  <a:solidFill>
                    <a:srgbClr val="00BFFF"/>
                  </a:solidFill>
                  <a:latin typeface="Telegraf Bold"/>
                  <a:ea typeface="Telegraf Bold"/>
                  <a:cs typeface="Telegraf Bold"/>
                  <a:sym typeface="Telegraf Bold"/>
                </a:rPr>
                <a:t>21095401</a:t>
              </a:r>
            </a:p>
          </p:txBody>
        </p:sp>
      </p:grpSp>
      <p:sp>
        <p:nvSpPr>
          <p:cNvPr name="TextBox 35" id="35"/>
          <p:cNvSpPr txBox="true"/>
          <p:nvPr/>
        </p:nvSpPr>
        <p:spPr>
          <a:xfrm rot="0">
            <a:off x="4981575" y="3428993"/>
            <a:ext cx="4010025" cy="476250"/>
          </a:xfrm>
          <a:prstGeom prst="rect">
            <a:avLst/>
          </a:prstGeom>
        </p:spPr>
        <p:txBody>
          <a:bodyPr anchor="t" rtlCol="false" tIns="0" lIns="0" bIns="0" rIns="0">
            <a:spAutoFit/>
          </a:bodyPr>
          <a:lstStyle/>
          <a:p>
            <a:pPr algn="ctr" marL="0" indent="0" lvl="0">
              <a:lnSpc>
                <a:spcPts val="3300"/>
              </a:lnSpc>
            </a:pPr>
            <a:r>
              <a:rPr lang="en-US" b="true" sz="3000" spc="-30" strike="noStrike" u="none">
                <a:solidFill>
                  <a:srgbClr val="00BFFF"/>
                </a:solidFill>
                <a:latin typeface="Telegraf Bold"/>
                <a:ea typeface="Telegraf Bold"/>
                <a:cs typeface="Telegraf Bold"/>
                <a:sym typeface="Telegraf Bold"/>
              </a:rPr>
              <a:t>Team Leader</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0B1E3D"/>
        </a:solidFill>
      </p:bgPr>
    </p:bg>
    <p:spTree>
      <p:nvGrpSpPr>
        <p:cNvPr id="1" name=""/>
        <p:cNvGrpSpPr/>
        <p:nvPr/>
      </p:nvGrpSpPr>
      <p:grpSpPr>
        <a:xfrm>
          <a:off x="0" y="0"/>
          <a:ext cx="0" cy="0"/>
          <a:chOff x="0" y="0"/>
          <a:chExt cx="0" cy="0"/>
        </a:xfrm>
      </p:grpSpPr>
      <p:grpSp>
        <p:nvGrpSpPr>
          <p:cNvPr name="Group 2" id="2"/>
          <p:cNvGrpSpPr/>
          <p:nvPr/>
        </p:nvGrpSpPr>
        <p:grpSpPr>
          <a:xfrm rot="0">
            <a:off x="11868150" y="0"/>
            <a:ext cx="6419850" cy="10287000"/>
            <a:chOff x="0" y="0"/>
            <a:chExt cx="994603" cy="1593725"/>
          </a:xfrm>
        </p:grpSpPr>
        <p:sp>
          <p:nvSpPr>
            <p:cNvPr name="Freeform 3" id="3"/>
            <p:cNvSpPr/>
            <p:nvPr/>
          </p:nvSpPr>
          <p:spPr>
            <a:xfrm flipH="false" flipV="false" rot="0">
              <a:off x="0" y="0"/>
              <a:ext cx="994603" cy="1593725"/>
            </a:xfrm>
            <a:custGeom>
              <a:avLst/>
              <a:gdLst/>
              <a:ahLst/>
              <a:cxnLst/>
              <a:rect r="r" b="b" t="t" l="l"/>
              <a:pathLst>
                <a:path h="1593725" w="994603">
                  <a:moveTo>
                    <a:pt x="0" y="0"/>
                  </a:moveTo>
                  <a:lnTo>
                    <a:pt x="994603" y="0"/>
                  </a:lnTo>
                  <a:lnTo>
                    <a:pt x="994603" y="1593725"/>
                  </a:lnTo>
                  <a:lnTo>
                    <a:pt x="0" y="1593725"/>
                  </a:lnTo>
                  <a:close/>
                </a:path>
              </a:pathLst>
            </a:custGeom>
            <a:blipFill>
              <a:blip r:embed="rId2"/>
              <a:stretch>
                <a:fillRect l="0" t="-126" r="0" b="-126"/>
              </a:stretch>
            </a:blipFill>
          </p:spPr>
        </p:sp>
      </p:grpSp>
      <p:sp>
        <p:nvSpPr>
          <p:cNvPr name="TextBox 4" id="4"/>
          <p:cNvSpPr txBox="true"/>
          <p:nvPr/>
        </p:nvSpPr>
        <p:spPr>
          <a:xfrm rot="0">
            <a:off x="666750" y="630767"/>
            <a:ext cx="11004903" cy="1017905"/>
          </a:xfrm>
          <a:prstGeom prst="rect">
            <a:avLst/>
          </a:prstGeom>
        </p:spPr>
        <p:txBody>
          <a:bodyPr anchor="t" rtlCol="false" tIns="0" lIns="0" bIns="0" rIns="0">
            <a:spAutoFit/>
          </a:bodyPr>
          <a:lstStyle/>
          <a:p>
            <a:pPr algn="l" marL="0" indent="0" lvl="0">
              <a:lnSpc>
                <a:spcPts val="6699"/>
              </a:lnSpc>
            </a:pPr>
            <a:r>
              <a:rPr lang="en-US" sz="6699" spc="-200">
                <a:solidFill>
                  <a:srgbClr val="73C2F8"/>
                </a:solidFill>
                <a:latin typeface="ITC Avant Garde Gothic"/>
                <a:ea typeface="ITC Avant Garde Gothic"/>
                <a:cs typeface="ITC Avant Garde Gothic"/>
                <a:sym typeface="ITC Avant Garde Gothic"/>
              </a:rPr>
              <a:t> </a:t>
            </a:r>
            <a:r>
              <a:rPr lang="en-US" sz="6699" spc="-200">
                <a:solidFill>
                  <a:srgbClr val="73C2F8"/>
                </a:solidFill>
                <a:latin typeface="ITC Avant Garde Gothic"/>
                <a:ea typeface="ITC Avant Garde Gothic"/>
                <a:cs typeface="ITC Avant Garde Gothic"/>
                <a:sym typeface="ITC Avant Garde Gothic"/>
              </a:rPr>
              <a:t>NAT and Routing</a:t>
            </a:r>
          </a:p>
        </p:txBody>
      </p:sp>
      <p:grpSp>
        <p:nvGrpSpPr>
          <p:cNvPr name="Group 5" id="5"/>
          <p:cNvGrpSpPr/>
          <p:nvPr/>
        </p:nvGrpSpPr>
        <p:grpSpPr>
          <a:xfrm rot="0">
            <a:off x="9444829" y="7829550"/>
            <a:ext cx="4846643" cy="1791955"/>
            <a:chOff x="0" y="0"/>
            <a:chExt cx="6462190" cy="2389273"/>
          </a:xfrm>
        </p:grpSpPr>
        <p:sp>
          <p:nvSpPr>
            <p:cNvPr name="Freeform 6" id="6"/>
            <p:cNvSpPr/>
            <p:nvPr/>
          </p:nvSpPr>
          <p:spPr>
            <a:xfrm flipH="false" flipV="false" rot="0">
              <a:off x="0" y="0"/>
              <a:ext cx="2389273" cy="2389273"/>
            </a:xfrm>
            <a:custGeom>
              <a:avLst/>
              <a:gdLst/>
              <a:ahLst/>
              <a:cxnLst/>
              <a:rect r="r" b="b" t="t" l="l"/>
              <a:pathLst>
                <a:path h="2389273" w="2389273">
                  <a:moveTo>
                    <a:pt x="0" y="0"/>
                  </a:moveTo>
                  <a:lnTo>
                    <a:pt x="2389273" y="0"/>
                  </a:lnTo>
                  <a:lnTo>
                    <a:pt x="2389273" y="2389273"/>
                  </a:lnTo>
                  <a:lnTo>
                    <a:pt x="0" y="238927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2036459" y="0"/>
              <a:ext cx="2389273" cy="2389273"/>
            </a:xfrm>
            <a:custGeom>
              <a:avLst/>
              <a:gdLst/>
              <a:ahLst/>
              <a:cxnLst/>
              <a:rect r="r" b="b" t="t" l="l"/>
              <a:pathLst>
                <a:path h="2389273" w="2389273">
                  <a:moveTo>
                    <a:pt x="0" y="0"/>
                  </a:moveTo>
                  <a:lnTo>
                    <a:pt x="2389273" y="0"/>
                  </a:lnTo>
                  <a:lnTo>
                    <a:pt x="2389273" y="2389273"/>
                  </a:lnTo>
                  <a:lnTo>
                    <a:pt x="0" y="238927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4072917" y="0"/>
              <a:ext cx="2389273" cy="2389273"/>
            </a:xfrm>
            <a:custGeom>
              <a:avLst/>
              <a:gdLst/>
              <a:ahLst/>
              <a:cxnLst/>
              <a:rect r="r" b="b" t="t" l="l"/>
              <a:pathLst>
                <a:path h="2389273" w="2389273">
                  <a:moveTo>
                    <a:pt x="0" y="0"/>
                  </a:moveTo>
                  <a:lnTo>
                    <a:pt x="2389273" y="0"/>
                  </a:lnTo>
                  <a:lnTo>
                    <a:pt x="2389273" y="2389273"/>
                  </a:lnTo>
                  <a:lnTo>
                    <a:pt x="0" y="238927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sp>
        <p:nvSpPr>
          <p:cNvPr name="TextBox 9" id="9"/>
          <p:cNvSpPr txBox="true"/>
          <p:nvPr/>
        </p:nvSpPr>
        <p:spPr>
          <a:xfrm rot="0">
            <a:off x="1028700" y="2996847"/>
            <a:ext cx="10024479" cy="3572039"/>
          </a:xfrm>
          <a:prstGeom prst="rect">
            <a:avLst/>
          </a:prstGeom>
        </p:spPr>
        <p:txBody>
          <a:bodyPr anchor="t" rtlCol="false" tIns="0" lIns="0" bIns="0" rIns="0">
            <a:spAutoFit/>
          </a:bodyPr>
          <a:lstStyle/>
          <a:p>
            <a:pPr algn="l">
              <a:lnSpc>
                <a:spcPts val="4715"/>
              </a:lnSpc>
            </a:pPr>
            <a:r>
              <a:rPr lang="en-US" sz="3368" spc="-33">
                <a:solidFill>
                  <a:srgbClr val="FFFFFF"/>
                </a:solidFill>
                <a:latin typeface="Telegraf"/>
                <a:ea typeface="Telegraf"/>
                <a:cs typeface="Telegraf"/>
                <a:sym typeface="Telegraf"/>
              </a:rPr>
              <a:t>Source NAT enables internal users to access the internet. </a:t>
            </a:r>
          </a:p>
          <a:p>
            <a:pPr algn="l">
              <a:lnSpc>
                <a:spcPts val="4715"/>
              </a:lnSpc>
            </a:pPr>
            <a:r>
              <a:rPr lang="en-US" sz="3368" spc="-33">
                <a:solidFill>
                  <a:srgbClr val="FFFFFF"/>
                </a:solidFill>
                <a:latin typeface="Telegraf"/>
                <a:ea typeface="Telegraf"/>
                <a:cs typeface="Telegraf"/>
                <a:sym typeface="Telegraf"/>
              </a:rPr>
              <a:t>Static routes and internal routing ensure proper communication between HQ, </a:t>
            </a:r>
          </a:p>
          <a:p>
            <a:pPr algn="l">
              <a:lnSpc>
                <a:spcPts val="4715"/>
              </a:lnSpc>
            </a:pPr>
            <a:r>
              <a:rPr lang="en-US" sz="3368" spc="-33">
                <a:solidFill>
                  <a:srgbClr val="FFFFFF"/>
                </a:solidFill>
                <a:latin typeface="Telegraf"/>
                <a:ea typeface="Telegraf"/>
                <a:cs typeface="Telegraf"/>
                <a:sym typeface="Telegraf"/>
              </a:rPr>
              <a:t>branches, and servers. </a:t>
            </a:r>
          </a:p>
          <a:p>
            <a:pPr algn="l">
              <a:lnSpc>
                <a:spcPts val="4715"/>
              </a:lnSpc>
            </a:pPr>
            <a:r>
              <a:rPr lang="en-US" sz="3368" spc="-33">
                <a:solidFill>
                  <a:srgbClr val="FFFFFF"/>
                </a:solidFill>
                <a:latin typeface="Telegraf"/>
                <a:ea typeface="Telegraf"/>
                <a:cs typeface="Telegraf"/>
                <a:sym typeface="Telegraf"/>
              </a:rPr>
              <a:t>A default route points to the ISP.</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001D3D"/>
        </a:solidFill>
      </p:bgPr>
    </p:bg>
    <p:spTree>
      <p:nvGrpSpPr>
        <p:cNvPr id="1" name=""/>
        <p:cNvGrpSpPr/>
        <p:nvPr/>
      </p:nvGrpSpPr>
      <p:grpSpPr>
        <a:xfrm>
          <a:off x="0" y="0"/>
          <a:ext cx="0" cy="0"/>
          <a:chOff x="0" y="0"/>
          <a:chExt cx="0" cy="0"/>
        </a:xfrm>
      </p:grpSpPr>
      <p:grpSp>
        <p:nvGrpSpPr>
          <p:cNvPr name="Group 2" id="2"/>
          <p:cNvGrpSpPr/>
          <p:nvPr/>
        </p:nvGrpSpPr>
        <p:grpSpPr>
          <a:xfrm rot="0">
            <a:off x="10064750" y="2642439"/>
            <a:ext cx="8036278" cy="5459866"/>
            <a:chOff x="0" y="0"/>
            <a:chExt cx="1483300" cy="1007757"/>
          </a:xfrm>
        </p:grpSpPr>
        <p:sp>
          <p:nvSpPr>
            <p:cNvPr name="Freeform 3" id="3"/>
            <p:cNvSpPr/>
            <p:nvPr/>
          </p:nvSpPr>
          <p:spPr>
            <a:xfrm flipH="false" flipV="false" rot="0">
              <a:off x="0" y="0"/>
              <a:ext cx="1483300" cy="1007757"/>
            </a:xfrm>
            <a:custGeom>
              <a:avLst/>
              <a:gdLst/>
              <a:ahLst/>
              <a:cxnLst/>
              <a:rect r="r" b="b" t="t" l="l"/>
              <a:pathLst>
                <a:path h="1007757" w="1483300">
                  <a:moveTo>
                    <a:pt x="48169" y="0"/>
                  </a:moveTo>
                  <a:lnTo>
                    <a:pt x="1435131" y="0"/>
                  </a:lnTo>
                  <a:cubicBezTo>
                    <a:pt x="1447906" y="0"/>
                    <a:pt x="1460158" y="5075"/>
                    <a:pt x="1469192" y="14108"/>
                  </a:cubicBezTo>
                  <a:cubicBezTo>
                    <a:pt x="1478225" y="23142"/>
                    <a:pt x="1483300" y="35393"/>
                    <a:pt x="1483300" y="48169"/>
                  </a:cubicBezTo>
                  <a:lnTo>
                    <a:pt x="1483300" y="959589"/>
                  </a:lnTo>
                  <a:cubicBezTo>
                    <a:pt x="1483300" y="972364"/>
                    <a:pt x="1478225" y="984616"/>
                    <a:pt x="1469192" y="993649"/>
                  </a:cubicBezTo>
                  <a:cubicBezTo>
                    <a:pt x="1460158" y="1002682"/>
                    <a:pt x="1447906" y="1007757"/>
                    <a:pt x="1435131" y="1007757"/>
                  </a:cubicBezTo>
                  <a:lnTo>
                    <a:pt x="48169" y="1007757"/>
                  </a:lnTo>
                  <a:cubicBezTo>
                    <a:pt x="35393" y="1007757"/>
                    <a:pt x="23142" y="1002682"/>
                    <a:pt x="14108" y="993649"/>
                  </a:cubicBezTo>
                  <a:cubicBezTo>
                    <a:pt x="5075" y="984616"/>
                    <a:pt x="0" y="972364"/>
                    <a:pt x="0" y="959589"/>
                  </a:cubicBezTo>
                  <a:lnTo>
                    <a:pt x="0" y="48169"/>
                  </a:lnTo>
                  <a:cubicBezTo>
                    <a:pt x="0" y="35393"/>
                    <a:pt x="5075" y="23142"/>
                    <a:pt x="14108" y="14108"/>
                  </a:cubicBezTo>
                  <a:cubicBezTo>
                    <a:pt x="23142" y="5075"/>
                    <a:pt x="35393" y="0"/>
                    <a:pt x="48169" y="0"/>
                  </a:cubicBezTo>
                  <a:close/>
                </a:path>
              </a:pathLst>
            </a:custGeom>
            <a:blipFill>
              <a:blip r:embed="rId2"/>
              <a:stretch>
                <a:fillRect l="-43068" t="0" r="-43068" b="0"/>
              </a:stretch>
            </a:blipFill>
            <a:ln cap="rnd">
              <a:noFill/>
              <a:prstDash val="solid"/>
              <a:round/>
            </a:ln>
          </p:spPr>
        </p:sp>
      </p:grpSp>
      <p:sp>
        <p:nvSpPr>
          <p:cNvPr name="TextBox 4" id="4"/>
          <p:cNvSpPr txBox="true"/>
          <p:nvPr/>
        </p:nvSpPr>
        <p:spPr>
          <a:xfrm rot="0">
            <a:off x="1028700" y="1152525"/>
            <a:ext cx="11201400" cy="894080"/>
          </a:xfrm>
          <a:prstGeom prst="rect">
            <a:avLst/>
          </a:prstGeom>
        </p:spPr>
        <p:txBody>
          <a:bodyPr anchor="t" rtlCol="false" tIns="0" lIns="0" bIns="0" rIns="0">
            <a:spAutoFit/>
          </a:bodyPr>
          <a:lstStyle/>
          <a:p>
            <a:pPr algn="l" marL="0" indent="0" lvl="0">
              <a:lnSpc>
                <a:spcPts val="6699"/>
              </a:lnSpc>
            </a:pPr>
            <a:r>
              <a:rPr lang="en-US" b="true" sz="6699" spc="-133">
                <a:solidFill>
                  <a:srgbClr val="00FFF7"/>
                </a:solidFill>
                <a:latin typeface="Farro Bold"/>
                <a:ea typeface="Farro Bold"/>
                <a:cs typeface="Farro Bold"/>
                <a:sym typeface="Farro Bold"/>
              </a:rPr>
              <a:t>DMZ</a:t>
            </a:r>
            <a:r>
              <a:rPr lang="en-US" b="true" sz="6699" spc="-133">
                <a:solidFill>
                  <a:srgbClr val="00FFF7"/>
                </a:solidFill>
                <a:latin typeface="Farro Bold"/>
                <a:ea typeface="Farro Bold"/>
                <a:cs typeface="Farro Bold"/>
                <a:sym typeface="Farro Bold"/>
              </a:rPr>
              <a:t> Protection</a:t>
            </a:r>
          </a:p>
        </p:txBody>
      </p:sp>
      <p:sp>
        <p:nvSpPr>
          <p:cNvPr name="TextBox 5" id="5"/>
          <p:cNvSpPr txBox="true"/>
          <p:nvPr/>
        </p:nvSpPr>
        <p:spPr>
          <a:xfrm rot="0">
            <a:off x="733778" y="3418141"/>
            <a:ext cx="9330972" cy="3288792"/>
          </a:xfrm>
          <a:prstGeom prst="rect">
            <a:avLst/>
          </a:prstGeom>
        </p:spPr>
        <p:txBody>
          <a:bodyPr anchor="t" rtlCol="false" tIns="0" lIns="0" bIns="0" rIns="0">
            <a:spAutoFit/>
          </a:bodyPr>
          <a:lstStyle/>
          <a:p>
            <a:pPr algn="l">
              <a:lnSpc>
                <a:spcPts val="5214"/>
              </a:lnSpc>
            </a:pPr>
            <a:r>
              <a:rPr lang="en-US" sz="3300" spc="-33">
                <a:solidFill>
                  <a:srgbClr val="FFFFFF"/>
                </a:solidFill>
                <a:latin typeface="Telegraf"/>
                <a:ea typeface="Telegraf"/>
                <a:cs typeface="Telegraf"/>
                <a:sym typeface="Telegraf"/>
              </a:rPr>
              <a:t>The DMZ is isolated behind the firewall. </a:t>
            </a:r>
          </a:p>
          <a:p>
            <a:pPr algn="l">
              <a:lnSpc>
                <a:spcPts val="5214"/>
              </a:lnSpc>
            </a:pPr>
            <a:r>
              <a:rPr lang="en-US" sz="3300" spc="-33">
                <a:solidFill>
                  <a:srgbClr val="FFFFFF"/>
                </a:solidFill>
                <a:latin typeface="Telegraf"/>
                <a:ea typeface="Telegraf"/>
                <a:cs typeface="Telegraf"/>
                <a:sym typeface="Telegraf"/>
              </a:rPr>
              <a:t>Only essential services such as web, DNS, and email are accessible. </a:t>
            </a:r>
          </a:p>
          <a:p>
            <a:pPr algn="l">
              <a:lnSpc>
                <a:spcPts val="5214"/>
              </a:lnSpc>
            </a:pPr>
            <a:r>
              <a:rPr lang="en-US" sz="3300" spc="-33">
                <a:solidFill>
                  <a:srgbClr val="FFFFFF"/>
                </a:solidFill>
                <a:latin typeface="Telegraf"/>
                <a:ea typeface="Telegraf"/>
                <a:cs typeface="Telegraf"/>
                <a:sym typeface="Telegraf"/>
              </a:rPr>
              <a:t>All traffic between the DMZ and LAN is controlled by strict firewall rules</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001C43"/>
        </a:solidFill>
      </p:bgPr>
    </p:bg>
    <p:spTree>
      <p:nvGrpSpPr>
        <p:cNvPr id="1" name=""/>
        <p:cNvGrpSpPr/>
        <p:nvPr/>
      </p:nvGrpSpPr>
      <p:grpSpPr>
        <a:xfrm>
          <a:off x="0" y="0"/>
          <a:ext cx="0" cy="0"/>
          <a:chOff x="0" y="0"/>
          <a:chExt cx="0" cy="0"/>
        </a:xfrm>
      </p:grpSpPr>
      <p:grpSp>
        <p:nvGrpSpPr>
          <p:cNvPr name="Group 2" id="2"/>
          <p:cNvGrpSpPr/>
          <p:nvPr/>
        </p:nvGrpSpPr>
        <p:grpSpPr>
          <a:xfrm rot="0">
            <a:off x="11868150" y="0"/>
            <a:ext cx="6419850" cy="10287000"/>
            <a:chOff x="0" y="0"/>
            <a:chExt cx="994603" cy="1593725"/>
          </a:xfrm>
        </p:grpSpPr>
        <p:sp>
          <p:nvSpPr>
            <p:cNvPr name="Freeform 3" id="3"/>
            <p:cNvSpPr/>
            <p:nvPr/>
          </p:nvSpPr>
          <p:spPr>
            <a:xfrm flipH="false" flipV="false" rot="0">
              <a:off x="0" y="0"/>
              <a:ext cx="994603" cy="1593725"/>
            </a:xfrm>
            <a:custGeom>
              <a:avLst/>
              <a:gdLst/>
              <a:ahLst/>
              <a:cxnLst/>
              <a:rect r="r" b="b" t="t" l="l"/>
              <a:pathLst>
                <a:path h="1593725" w="994603">
                  <a:moveTo>
                    <a:pt x="0" y="0"/>
                  </a:moveTo>
                  <a:lnTo>
                    <a:pt x="994603" y="0"/>
                  </a:lnTo>
                  <a:lnTo>
                    <a:pt x="994603" y="1593725"/>
                  </a:lnTo>
                  <a:lnTo>
                    <a:pt x="0" y="1593725"/>
                  </a:lnTo>
                  <a:close/>
                </a:path>
              </a:pathLst>
            </a:custGeom>
            <a:blipFill>
              <a:blip r:embed="rId2"/>
              <a:stretch>
                <a:fillRect l="0" t="-126" r="0" b="-126"/>
              </a:stretch>
            </a:blipFill>
          </p:spPr>
        </p:sp>
      </p:grpSp>
      <p:sp>
        <p:nvSpPr>
          <p:cNvPr name="TextBox 4" id="4"/>
          <p:cNvSpPr txBox="true"/>
          <p:nvPr/>
        </p:nvSpPr>
        <p:spPr>
          <a:xfrm rot="0">
            <a:off x="663474" y="9124950"/>
            <a:ext cx="7194651" cy="495300"/>
          </a:xfrm>
          <a:prstGeom prst="rect">
            <a:avLst/>
          </a:prstGeom>
        </p:spPr>
        <p:txBody>
          <a:bodyPr anchor="t" rtlCol="false" tIns="0" lIns="0" bIns="0" rIns="0">
            <a:spAutoFit/>
          </a:bodyPr>
          <a:lstStyle/>
          <a:p>
            <a:pPr algn="l" marL="0" indent="0" lvl="0">
              <a:lnSpc>
                <a:spcPts val="4199"/>
              </a:lnSpc>
            </a:pPr>
            <a:r>
              <a:rPr lang="en-US" sz="2999">
                <a:solidFill>
                  <a:srgbClr val="14C1D0"/>
                </a:solidFill>
                <a:latin typeface="TT Fors"/>
                <a:ea typeface="TT Fors"/>
                <a:cs typeface="TT Fors"/>
                <a:sym typeface="TT Fors"/>
              </a:rPr>
              <a:t>Presented by Saeed</a:t>
            </a:r>
          </a:p>
        </p:txBody>
      </p:sp>
      <p:grpSp>
        <p:nvGrpSpPr>
          <p:cNvPr name="Group 5" id="5"/>
          <p:cNvGrpSpPr/>
          <p:nvPr/>
        </p:nvGrpSpPr>
        <p:grpSpPr>
          <a:xfrm rot="0">
            <a:off x="9444829" y="7829550"/>
            <a:ext cx="4846643" cy="1791955"/>
            <a:chOff x="0" y="0"/>
            <a:chExt cx="6462190" cy="2389273"/>
          </a:xfrm>
        </p:grpSpPr>
        <p:sp>
          <p:nvSpPr>
            <p:cNvPr name="Freeform 6" id="6"/>
            <p:cNvSpPr/>
            <p:nvPr/>
          </p:nvSpPr>
          <p:spPr>
            <a:xfrm flipH="false" flipV="false" rot="0">
              <a:off x="0" y="0"/>
              <a:ext cx="2389273" cy="2389273"/>
            </a:xfrm>
            <a:custGeom>
              <a:avLst/>
              <a:gdLst/>
              <a:ahLst/>
              <a:cxnLst/>
              <a:rect r="r" b="b" t="t" l="l"/>
              <a:pathLst>
                <a:path h="2389273" w="2389273">
                  <a:moveTo>
                    <a:pt x="0" y="0"/>
                  </a:moveTo>
                  <a:lnTo>
                    <a:pt x="2389273" y="0"/>
                  </a:lnTo>
                  <a:lnTo>
                    <a:pt x="2389273" y="2389273"/>
                  </a:lnTo>
                  <a:lnTo>
                    <a:pt x="0" y="238927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2036459" y="0"/>
              <a:ext cx="2389273" cy="2389273"/>
            </a:xfrm>
            <a:custGeom>
              <a:avLst/>
              <a:gdLst/>
              <a:ahLst/>
              <a:cxnLst/>
              <a:rect r="r" b="b" t="t" l="l"/>
              <a:pathLst>
                <a:path h="2389273" w="2389273">
                  <a:moveTo>
                    <a:pt x="0" y="0"/>
                  </a:moveTo>
                  <a:lnTo>
                    <a:pt x="2389273" y="0"/>
                  </a:lnTo>
                  <a:lnTo>
                    <a:pt x="2389273" y="2389273"/>
                  </a:lnTo>
                  <a:lnTo>
                    <a:pt x="0" y="238927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4072917" y="0"/>
              <a:ext cx="2389273" cy="2389273"/>
            </a:xfrm>
            <a:custGeom>
              <a:avLst/>
              <a:gdLst/>
              <a:ahLst/>
              <a:cxnLst/>
              <a:rect r="r" b="b" t="t" l="l"/>
              <a:pathLst>
                <a:path h="2389273" w="2389273">
                  <a:moveTo>
                    <a:pt x="0" y="0"/>
                  </a:moveTo>
                  <a:lnTo>
                    <a:pt x="2389273" y="0"/>
                  </a:lnTo>
                  <a:lnTo>
                    <a:pt x="2389273" y="2389273"/>
                  </a:lnTo>
                  <a:lnTo>
                    <a:pt x="0" y="238927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grpSp>
        <p:nvGrpSpPr>
          <p:cNvPr name="Group 9" id="9"/>
          <p:cNvGrpSpPr/>
          <p:nvPr/>
        </p:nvGrpSpPr>
        <p:grpSpPr>
          <a:xfrm rot="0">
            <a:off x="1028700" y="361950"/>
            <a:ext cx="8324850" cy="4781550"/>
            <a:chOff x="0" y="0"/>
            <a:chExt cx="11099800" cy="6375400"/>
          </a:xfrm>
        </p:grpSpPr>
        <p:sp>
          <p:nvSpPr>
            <p:cNvPr name="TextBox 10" id="10"/>
            <p:cNvSpPr txBox="true"/>
            <p:nvPr/>
          </p:nvSpPr>
          <p:spPr>
            <a:xfrm rot="0">
              <a:off x="0" y="1174750"/>
              <a:ext cx="10196689" cy="5200650"/>
            </a:xfrm>
            <a:prstGeom prst="rect">
              <a:avLst/>
            </a:prstGeom>
          </p:spPr>
          <p:txBody>
            <a:bodyPr anchor="t" rtlCol="false" tIns="0" lIns="0" bIns="0" rIns="0">
              <a:spAutoFit/>
            </a:bodyPr>
            <a:lstStyle/>
            <a:p>
              <a:pPr algn="just" marL="0" indent="0" lvl="0">
                <a:lnSpc>
                  <a:spcPts val="9900"/>
                </a:lnSpc>
              </a:pPr>
              <a:r>
                <a:rPr lang="en-US" b="true" sz="9000" spc="-89">
                  <a:solidFill>
                    <a:srgbClr val="14C1D0"/>
                  </a:solidFill>
                  <a:latin typeface="Telegraf Bold"/>
                  <a:ea typeface="Telegraf Bold"/>
                  <a:cs typeface="Telegraf Bold"/>
                  <a:sym typeface="Telegraf Bold"/>
                </a:rPr>
                <a:t>FortiGate </a:t>
              </a:r>
              <a:r>
                <a:rPr lang="en-US" b="true" sz="9000" spc="-89">
                  <a:solidFill>
                    <a:srgbClr val="14C1D0"/>
                  </a:solidFill>
                  <a:latin typeface="Telegraf Bold"/>
                  <a:ea typeface="Telegraf Bold"/>
                  <a:cs typeface="Telegraf Bold"/>
                  <a:sym typeface="Telegraf Bold"/>
                </a:rPr>
                <a:t>HA (High Availability)</a:t>
              </a:r>
              <a:r>
                <a:rPr lang="en-US" b="true" sz="9000" spc="-89">
                  <a:solidFill>
                    <a:srgbClr val="14C1D0"/>
                  </a:solidFill>
                  <a:latin typeface="Telegraf Bold"/>
                  <a:ea typeface="Telegraf Bold"/>
                  <a:cs typeface="Telegraf Bold"/>
                  <a:sym typeface="Telegraf Bold"/>
                </a:rPr>
                <a:t> </a:t>
              </a:r>
            </a:p>
          </p:txBody>
        </p:sp>
        <p:sp>
          <p:nvSpPr>
            <p:cNvPr name="TextBox 11" id="11"/>
            <p:cNvSpPr txBox="true"/>
            <p:nvPr/>
          </p:nvSpPr>
          <p:spPr>
            <a:xfrm rot="0">
              <a:off x="0" y="-9525"/>
              <a:ext cx="11099800" cy="606425"/>
            </a:xfrm>
            <a:prstGeom prst="rect">
              <a:avLst/>
            </a:prstGeom>
          </p:spPr>
          <p:txBody>
            <a:bodyPr anchor="t" rtlCol="false" tIns="0" lIns="0" bIns="0" rIns="0">
              <a:spAutoFit/>
            </a:bodyPr>
            <a:lstStyle/>
            <a:p>
              <a:pPr algn="just" marL="0" indent="0" lvl="0">
                <a:lnSpc>
                  <a:spcPts val="3299"/>
                </a:lnSpc>
              </a:pPr>
              <a:r>
                <a:rPr lang="en-US" b="true" sz="2999" spc="-29">
                  <a:solidFill>
                    <a:srgbClr val="14C1D0"/>
                  </a:solidFill>
                  <a:latin typeface="Telegraf Bold"/>
                  <a:ea typeface="Telegraf Bold"/>
                  <a:cs typeface="Telegraf Bold"/>
                  <a:sym typeface="Telegraf Bold"/>
                </a:rPr>
                <a:t>Part 3: </a:t>
              </a:r>
            </a:p>
          </p:txBody>
        </p:sp>
      </p:gr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001A33"/>
        </a:solidFill>
      </p:bgPr>
    </p:bg>
    <p:spTree>
      <p:nvGrpSpPr>
        <p:cNvPr id="1" name=""/>
        <p:cNvGrpSpPr/>
        <p:nvPr/>
      </p:nvGrpSpPr>
      <p:grpSpPr>
        <a:xfrm>
          <a:off x="0" y="0"/>
          <a:ext cx="0" cy="0"/>
          <a:chOff x="0" y="0"/>
          <a:chExt cx="0" cy="0"/>
        </a:xfrm>
      </p:grpSpPr>
      <p:sp>
        <p:nvSpPr>
          <p:cNvPr name="TextBox 2" id="2"/>
          <p:cNvSpPr txBox="true"/>
          <p:nvPr/>
        </p:nvSpPr>
        <p:spPr>
          <a:xfrm rot="0">
            <a:off x="338667" y="397228"/>
            <a:ext cx="9144000" cy="1865630"/>
          </a:xfrm>
          <a:prstGeom prst="rect">
            <a:avLst/>
          </a:prstGeom>
        </p:spPr>
        <p:txBody>
          <a:bodyPr anchor="t" rtlCol="false" tIns="0" lIns="0" bIns="0" rIns="0">
            <a:spAutoFit/>
          </a:bodyPr>
          <a:lstStyle/>
          <a:p>
            <a:pPr algn="l" marL="0" indent="0" lvl="0">
              <a:lnSpc>
                <a:spcPts val="6699"/>
              </a:lnSpc>
            </a:pPr>
            <a:r>
              <a:rPr lang="en-US" sz="6699">
                <a:solidFill>
                  <a:srgbClr val="00FFFF"/>
                </a:solidFill>
                <a:latin typeface="Antique Olive"/>
                <a:ea typeface="Antique Olive"/>
                <a:cs typeface="Antique Olive"/>
                <a:sym typeface="Antique Olive"/>
              </a:rPr>
              <a:t> High Availability Ov</a:t>
            </a:r>
            <a:r>
              <a:rPr lang="en-US" sz="6699" strike="noStrike" u="none">
                <a:solidFill>
                  <a:srgbClr val="00FFFF"/>
                </a:solidFill>
                <a:latin typeface="Antique Olive"/>
                <a:ea typeface="Antique Olive"/>
                <a:cs typeface="Antique Olive"/>
                <a:sym typeface="Antique Olive"/>
              </a:rPr>
              <a:t>er</a:t>
            </a:r>
            <a:r>
              <a:rPr lang="en-US" sz="6699" strike="noStrike" u="none">
                <a:solidFill>
                  <a:srgbClr val="00FFFF"/>
                </a:solidFill>
                <a:latin typeface="Antique Olive"/>
                <a:ea typeface="Antique Olive"/>
                <a:cs typeface="Antique Olive"/>
                <a:sym typeface="Antique Olive"/>
              </a:rPr>
              <a:t>vi</a:t>
            </a:r>
            <a:r>
              <a:rPr lang="en-US" sz="6699" strike="noStrike" u="none">
                <a:solidFill>
                  <a:srgbClr val="00FFFF"/>
                </a:solidFill>
                <a:latin typeface="Antique Olive"/>
                <a:ea typeface="Antique Olive"/>
                <a:cs typeface="Antique Olive"/>
                <a:sym typeface="Antique Olive"/>
              </a:rPr>
              <a:t>e</a:t>
            </a:r>
            <a:r>
              <a:rPr lang="en-US" sz="6699" strike="noStrike" u="none">
                <a:solidFill>
                  <a:srgbClr val="00FFFF"/>
                </a:solidFill>
                <a:latin typeface="Antique Olive"/>
                <a:ea typeface="Antique Olive"/>
                <a:cs typeface="Antique Olive"/>
                <a:sym typeface="Antique Olive"/>
              </a:rPr>
              <a:t>w</a:t>
            </a:r>
          </a:p>
        </p:txBody>
      </p:sp>
      <p:grpSp>
        <p:nvGrpSpPr>
          <p:cNvPr name="Group 3" id="3"/>
          <p:cNvGrpSpPr/>
          <p:nvPr/>
        </p:nvGrpSpPr>
        <p:grpSpPr>
          <a:xfrm rot="0">
            <a:off x="8404329" y="666750"/>
            <a:ext cx="10318877" cy="8953500"/>
            <a:chOff x="0" y="0"/>
            <a:chExt cx="1598664" cy="1387131"/>
          </a:xfrm>
        </p:grpSpPr>
        <p:sp>
          <p:nvSpPr>
            <p:cNvPr name="Freeform 4" id="4"/>
            <p:cNvSpPr/>
            <p:nvPr/>
          </p:nvSpPr>
          <p:spPr>
            <a:xfrm flipH="false" flipV="false" rot="0">
              <a:off x="0" y="0"/>
              <a:ext cx="1598664" cy="1387131"/>
            </a:xfrm>
            <a:custGeom>
              <a:avLst/>
              <a:gdLst/>
              <a:ahLst/>
              <a:cxnLst/>
              <a:rect r="r" b="b" t="t" l="l"/>
              <a:pathLst>
                <a:path h="1387131" w="1598664">
                  <a:moveTo>
                    <a:pt x="37513" y="0"/>
                  </a:moveTo>
                  <a:lnTo>
                    <a:pt x="1561151" y="0"/>
                  </a:lnTo>
                  <a:cubicBezTo>
                    <a:pt x="1571100" y="0"/>
                    <a:pt x="1580642" y="3952"/>
                    <a:pt x="1587677" y="10987"/>
                  </a:cubicBezTo>
                  <a:cubicBezTo>
                    <a:pt x="1594712" y="18023"/>
                    <a:pt x="1598664" y="27564"/>
                    <a:pt x="1598664" y="37513"/>
                  </a:cubicBezTo>
                  <a:lnTo>
                    <a:pt x="1598664" y="1349618"/>
                  </a:lnTo>
                  <a:cubicBezTo>
                    <a:pt x="1598664" y="1359567"/>
                    <a:pt x="1594712" y="1369109"/>
                    <a:pt x="1587677" y="1376144"/>
                  </a:cubicBezTo>
                  <a:cubicBezTo>
                    <a:pt x="1580642" y="1383179"/>
                    <a:pt x="1571100" y="1387131"/>
                    <a:pt x="1561151" y="1387131"/>
                  </a:cubicBezTo>
                  <a:lnTo>
                    <a:pt x="37513" y="1387131"/>
                  </a:lnTo>
                  <a:cubicBezTo>
                    <a:pt x="16795" y="1387131"/>
                    <a:pt x="0" y="1370336"/>
                    <a:pt x="0" y="1349618"/>
                  </a:cubicBezTo>
                  <a:lnTo>
                    <a:pt x="0" y="37513"/>
                  </a:lnTo>
                  <a:cubicBezTo>
                    <a:pt x="0" y="27564"/>
                    <a:pt x="3952" y="18023"/>
                    <a:pt x="10987" y="10987"/>
                  </a:cubicBezTo>
                  <a:cubicBezTo>
                    <a:pt x="18023" y="3952"/>
                    <a:pt x="27564" y="0"/>
                    <a:pt x="37513" y="0"/>
                  </a:cubicBezTo>
                  <a:close/>
                </a:path>
              </a:pathLst>
            </a:custGeom>
            <a:blipFill>
              <a:blip r:embed="rId2"/>
              <a:stretch>
                <a:fillRect l="-300" t="0" r="-300" b="0"/>
              </a:stretch>
            </a:blipFill>
          </p:spPr>
        </p:sp>
      </p:grpSp>
      <p:sp>
        <p:nvSpPr>
          <p:cNvPr name="TextBox 5" id="5"/>
          <p:cNvSpPr txBox="true"/>
          <p:nvPr/>
        </p:nvSpPr>
        <p:spPr>
          <a:xfrm rot="0">
            <a:off x="859367" y="3327396"/>
            <a:ext cx="7033272" cy="3672459"/>
          </a:xfrm>
          <a:prstGeom prst="rect">
            <a:avLst/>
          </a:prstGeom>
        </p:spPr>
        <p:txBody>
          <a:bodyPr anchor="t" rtlCol="false" tIns="0" lIns="0" bIns="0" rIns="0">
            <a:spAutoFit/>
          </a:bodyPr>
          <a:lstStyle/>
          <a:p>
            <a:pPr algn="l">
              <a:lnSpc>
                <a:spcPts val="4818"/>
              </a:lnSpc>
            </a:pPr>
            <a:r>
              <a:rPr lang="en-US" sz="3300" spc="-33">
                <a:solidFill>
                  <a:srgbClr val="FFFFFF"/>
                </a:solidFill>
                <a:latin typeface="Telegraf"/>
                <a:ea typeface="Telegraf"/>
                <a:cs typeface="Telegraf"/>
                <a:sym typeface="Telegraf"/>
              </a:rPr>
              <a:t>The FortiGate HA pair provides redundancy and ensures continuous firewall operation.</a:t>
            </a:r>
          </a:p>
          <a:p>
            <a:pPr algn="l">
              <a:lnSpc>
                <a:spcPts val="4818"/>
              </a:lnSpc>
            </a:pPr>
            <a:r>
              <a:rPr lang="en-US" sz="3300" spc="-33">
                <a:solidFill>
                  <a:srgbClr val="FFFFFF"/>
                </a:solidFill>
                <a:latin typeface="Telegraf"/>
                <a:ea typeface="Telegraf"/>
                <a:cs typeface="Telegraf"/>
                <a:sym typeface="Telegraf"/>
              </a:rPr>
              <a:t> Active–Passive mode is used to maintain stability in case one device fails.</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0B1F26"/>
        </a:solidFill>
      </p:bgPr>
    </p:bg>
    <p:spTree>
      <p:nvGrpSpPr>
        <p:cNvPr id="1" name=""/>
        <p:cNvGrpSpPr/>
        <p:nvPr/>
      </p:nvGrpSpPr>
      <p:grpSpPr>
        <a:xfrm>
          <a:off x="0" y="0"/>
          <a:ext cx="0" cy="0"/>
          <a:chOff x="0" y="0"/>
          <a:chExt cx="0" cy="0"/>
        </a:xfrm>
      </p:grpSpPr>
      <p:grpSp>
        <p:nvGrpSpPr>
          <p:cNvPr name="Group 2" id="2"/>
          <p:cNvGrpSpPr/>
          <p:nvPr/>
        </p:nvGrpSpPr>
        <p:grpSpPr>
          <a:xfrm rot="0">
            <a:off x="0" y="0"/>
            <a:ext cx="7858125" cy="10287000"/>
            <a:chOff x="0" y="0"/>
            <a:chExt cx="1764443" cy="2309817"/>
          </a:xfrm>
        </p:grpSpPr>
        <p:sp>
          <p:nvSpPr>
            <p:cNvPr name="Freeform 3" id="3"/>
            <p:cNvSpPr/>
            <p:nvPr/>
          </p:nvSpPr>
          <p:spPr>
            <a:xfrm flipH="false" flipV="false" rot="0">
              <a:off x="0" y="0"/>
              <a:ext cx="1764443" cy="2309817"/>
            </a:xfrm>
            <a:custGeom>
              <a:avLst/>
              <a:gdLst/>
              <a:ahLst/>
              <a:cxnLst/>
              <a:rect r="r" b="b" t="t" l="l"/>
              <a:pathLst>
                <a:path h="2309817" w="1764443">
                  <a:moveTo>
                    <a:pt x="0" y="0"/>
                  </a:moveTo>
                  <a:lnTo>
                    <a:pt x="1764443" y="0"/>
                  </a:lnTo>
                  <a:lnTo>
                    <a:pt x="1764443" y="2309817"/>
                  </a:lnTo>
                  <a:lnTo>
                    <a:pt x="0" y="2309817"/>
                  </a:lnTo>
                  <a:close/>
                </a:path>
              </a:pathLst>
            </a:custGeom>
            <a:blipFill>
              <a:blip r:embed="rId2"/>
              <a:stretch>
                <a:fillRect l="0" t="-255" r="0" b="-255"/>
              </a:stretch>
            </a:blipFill>
          </p:spPr>
        </p:sp>
      </p:grpSp>
      <p:sp>
        <p:nvSpPr>
          <p:cNvPr name="TextBox 4" id="4"/>
          <p:cNvSpPr txBox="true"/>
          <p:nvPr/>
        </p:nvSpPr>
        <p:spPr>
          <a:xfrm rot="0">
            <a:off x="8449733" y="1028700"/>
            <a:ext cx="7513051" cy="1865630"/>
          </a:xfrm>
          <a:prstGeom prst="rect">
            <a:avLst/>
          </a:prstGeom>
        </p:spPr>
        <p:txBody>
          <a:bodyPr anchor="t" rtlCol="false" tIns="0" lIns="0" bIns="0" rIns="0">
            <a:spAutoFit/>
          </a:bodyPr>
          <a:lstStyle/>
          <a:p>
            <a:pPr algn="l" marL="0" indent="0" lvl="0">
              <a:lnSpc>
                <a:spcPts val="6699"/>
              </a:lnSpc>
              <a:spcBef>
                <a:spcPct val="0"/>
              </a:spcBef>
            </a:pPr>
            <a:r>
              <a:rPr lang="en-US" sz="6699" spc="-200">
                <a:solidFill>
                  <a:srgbClr val="00FF7F"/>
                </a:solidFill>
                <a:latin typeface="ITC Avant Garde Gothic"/>
                <a:ea typeface="ITC Avant Garde Gothic"/>
                <a:cs typeface="ITC Avant Garde Gothic"/>
                <a:sym typeface="ITC Avant Garde Gothic"/>
              </a:rPr>
              <a:t>Syn</a:t>
            </a:r>
            <a:r>
              <a:rPr lang="en-US" sz="6699" spc="-200" strike="noStrike" u="none">
                <a:solidFill>
                  <a:srgbClr val="00FF7F"/>
                </a:solidFill>
                <a:latin typeface="ITC Avant Garde Gothic"/>
                <a:ea typeface="ITC Avant Garde Gothic"/>
                <a:cs typeface="ITC Avant Garde Gothic"/>
                <a:sym typeface="ITC Avant Garde Gothic"/>
              </a:rPr>
              <a:t>ch</a:t>
            </a:r>
            <a:r>
              <a:rPr lang="en-US" sz="6699" spc="-200" strike="noStrike" u="none">
                <a:solidFill>
                  <a:srgbClr val="00FF7F"/>
                </a:solidFill>
                <a:latin typeface="ITC Avant Garde Gothic"/>
                <a:ea typeface="ITC Avant Garde Gothic"/>
                <a:cs typeface="ITC Avant Garde Gothic"/>
                <a:sym typeface="ITC Avant Garde Gothic"/>
              </a:rPr>
              <a:t>r</a:t>
            </a:r>
            <a:r>
              <a:rPr lang="en-US" sz="6699" spc="-200" strike="noStrike" u="none">
                <a:solidFill>
                  <a:srgbClr val="00FF7F"/>
                </a:solidFill>
                <a:latin typeface="ITC Avant Garde Gothic"/>
                <a:ea typeface="ITC Avant Garde Gothic"/>
                <a:cs typeface="ITC Avant Garde Gothic"/>
                <a:sym typeface="ITC Avant Garde Gothic"/>
              </a:rPr>
              <a:t>oni</a:t>
            </a:r>
            <a:r>
              <a:rPr lang="en-US" sz="6699" spc="-200" strike="noStrike" u="none">
                <a:solidFill>
                  <a:srgbClr val="00FF7F"/>
                </a:solidFill>
                <a:latin typeface="ITC Avant Garde Gothic"/>
                <a:ea typeface="ITC Avant Garde Gothic"/>
                <a:cs typeface="ITC Avant Garde Gothic"/>
                <a:sym typeface="ITC Avant Garde Gothic"/>
              </a:rPr>
              <a:t>za</a:t>
            </a:r>
            <a:r>
              <a:rPr lang="en-US" sz="6699" spc="-200" strike="noStrike" u="none">
                <a:solidFill>
                  <a:srgbClr val="00FF7F"/>
                </a:solidFill>
                <a:latin typeface="ITC Avant Garde Gothic"/>
                <a:ea typeface="ITC Avant Garde Gothic"/>
                <a:cs typeface="ITC Avant Garde Gothic"/>
                <a:sym typeface="ITC Avant Garde Gothic"/>
              </a:rPr>
              <a:t>t</a:t>
            </a:r>
            <a:r>
              <a:rPr lang="en-US" sz="6699" spc="-200" strike="noStrike" u="none">
                <a:solidFill>
                  <a:srgbClr val="00FF7F"/>
                </a:solidFill>
                <a:latin typeface="ITC Avant Garde Gothic"/>
                <a:ea typeface="ITC Avant Garde Gothic"/>
                <a:cs typeface="ITC Avant Garde Gothic"/>
                <a:sym typeface="ITC Avant Garde Gothic"/>
              </a:rPr>
              <a:t>i</a:t>
            </a:r>
            <a:r>
              <a:rPr lang="en-US" sz="6699" spc="-200" strike="noStrike" u="none">
                <a:solidFill>
                  <a:srgbClr val="00FF7F"/>
                </a:solidFill>
                <a:latin typeface="ITC Avant Garde Gothic"/>
                <a:ea typeface="ITC Avant Garde Gothic"/>
                <a:cs typeface="ITC Avant Garde Gothic"/>
                <a:sym typeface="ITC Avant Garde Gothic"/>
              </a:rPr>
              <a:t>o</a:t>
            </a:r>
            <a:r>
              <a:rPr lang="en-US" sz="6699" spc="-200" strike="noStrike" u="none">
                <a:solidFill>
                  <a:srgbClr val="00FF7F"/>
                </a:solidFill>
                <a:latin typeface="ITC Avant Garde Gothic"/>
                <a:ea typeface="ITC Avant Garde Gothic"/>
                <a:cs typeface="ITC Avant Garde Gothic"/>
                <a:sym typeface="ITC Avant Garde Gothic"/>
              </a:rPr>
              <a:t>n a</a:t>
            </a:r>
            <a:r>
              <a:rPr lang="en-US" sz="6699" spc="-200" strike="noStrike" u="none">
                <a:solidFill>
                  <a:srgbClr val="00FF7F"/>
                </a:solidFill>
                <a:latin typeface="ITC Avant Garde Gothic"/>
                <a:ea typeface="ITC Avant Garde Gothic"/>
                <a:cs typeface="ITC Avant Garde Gothic"/>
                <a:sym typeface="ITC Avant Garde Gothic"/>
              </a:rPr>
              <a:t>n</a:t>
            </a:r>
            <a:r>
              <a:rPr lang="en-US" sz="6699" spc="-200" strike="noStrike" u="none">
                <a:solidFill>
                  <a:srgbClr val="00FF7F"/>
                </a:solidFill>
                <a:latin typeface="ITC Avant Garde Gothic"/>
                <a:ea typeface="ITC Avant Garde Gothic"/>
                <a:cs typeface="ITC Avant Garde Gothic"/>
                <a:sym typeface="ITC Avant Garde Gothic"/>
              </a:rPr>
              <a:t>d Heartbeat</a:t>
            </a:r>
          </a:p>
        </p:txBody>
      </p:sp>
      <p:sp>
        <p:nvSpPr>
          <p:cNvPr name="TextBox 5" id="5"/>
          <p:cNvSpPr txBox="true"/>
          <p:nvPr/>
        </p:nvSpPr>
        <p:spPr>
          <a:xfrm rot="0">
            <a:off x="8449733" y="3845277"/>
            <a:ext cx="7513051" cy="3219831"/>
          </a:xfrm>
          <a:prstGeom prst="rect">
            <a:avLst/>
          </a:prstGeom>
        </p:spPr>
        <p:txBody>
          <a:bodyPr anchor="t" rtlCol="false" tIns="0" lIns="0" bIns="0" rIns="0">
            <a:spAutoFit/>
          </a:bodyPr>
          <a:lstStyle/>
          <a:p>
            <a:pPr algn="l">
              <a:lnSpc>
                <a:spcPts val="5082"/>
              </a:lnSpc>
            </a:pPr>
            <a:r>
              <a:rPr lang="en-US" sz="3300" spc="-99">
                <a:solidFill>
                  <a:srgbClr val="FFFFFF"/>
                </a:solidFill>
                <a:latin typeface="ITC Avant Garde Gothic"/>
                <a:ea typeface="ITC Avant Garde Gothic"/>
                <a:cs typeface="ITC Avant Garde Gothic"/>
                <a:sym typeface="ITC Avant Garde Gothic"/>
              </a:rPr>
              <a:t>HA synchronization keeps both firewalls identical by sharing configurations and sessions.</a:t>
            </a:r>
          </a:p>
          <a:p>
            <a:pPr algn="l">
              <a:lnSpc>
                <a:spcPts val="5082"/>
              </a:lnSpc>
            </a:pPr>
            <a:r>
              <a:rPr lang="en-US" sz="3300" spc="-99">
                <a:solidFill>
                  <a:srgbClr val="FFFFFF"/>
                </a:solidFill>
                <a:latin typeface="ITC Avant Garde Gothic"/>
                <a:ea typeface="ITC Avant Garde Gothic"/>
                <a:cs typeface="ITC Avant Garde Gothic"/>
                <a:sym typeface="ITC Avant Garde Gothic"/>
              </a:rPr>
              <a:t> Heartbeat links monitor device health, enabling fast failover if needed.</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0A0F1A"/>
        </a:solidFill>
      </p:bgPr>
    </p:bg>
    <p:spTree>
      <p:nvGrpSpPr>
        <p:cNvPr id="1" name=""/>
        <p:cNvGrpSpPr/>
        <p:nvPr/>
      </p:nvGrpSpPr>
      <p:grpSpPr>
        <a:xfrm>
          <a:off x="0" y="0"/>
          <a:ext cx="0" cy="0"/>
          <a:chOff x="0" y="0"/>
          <a:chExt cx="0" cy="0"/>
        </a:xfrm>
      </p:grpSpPr>
      <p:grpSp>
        <p:nvGrpSpPr>
          <p:cNvPr name="Group 2" id="2"/>
          <p:cNvGrpSpPr/>
          <p:nvPr/>
        </p:nvGrpSpPr>
        <p:grpSpPr>
          <a:xfrm rot="0">
            <a:off x="9296400" y="666750"/>
            <a:ext cx="8324850" cy="7162800"/>
            <a:chOff x="0" y="0"/>
            <a:chExt cx="1287005" cy="1107355"/>
          </a:xfrm>
        </p:grpSpPr>
        <p:sp>
          <p:nvSpPr>
            <p:cNvPr name="Freeform 3" id="3"/>
            <p:cNvSpPr/>
            <p:nvPr/>
          </p:nvSpPr>
          <p:spPr>
            <a:xfrm flipH="false" flipV="false" rot="0">
              <a:off x="0" y="0"/>
              <a:ext cx="1287005" cy="1107355"/>
            </a:xfrm>
            <a:custGeom>
              <a:avLst/>
              <a:gdLst/>
              <a:ahLst/>
              <a:cxnLst/>
              <a:rect r="r" b="b" t="t" l="l"/>
              <a:pathLst>
                <a:path h="1107355" w="1287005">
                  <a:moveTo>
                    <a:pt x="13950" y="0"/>
                  </a:moveTo>
                  <a:lnTo>
                    <a:pt x="1273056" y="0"/>
                  </a:lnTo>
                  <a:cubicBezTo>
                    <a:pt x="1276755" y="0"/>
                    <a:pt x="1280303" y="1470"/>
                    <a:pt x="1282919" y="4086"/>
                  </a:cubicBezTo>
                  <a:cubicBezTo>
                    <a:pt x="1285536" y="6702"/>
                    <a:pt x="1287005" y="10250"/>
                    <a:pt x="1287005" y="13950"/>
                  </a:cubicBezTo>
                  <a:lnTo>
                    <a:pt x="1287005" y="1093405"/>
                  </a:lnTo>
                  <a:cubicBezTo>
                    <a:pt x="1287005" y="1101109"/>
                    <a:pt x="1280760" y="1107355"/>
                    <a:pt x="1273056" y="1107355"/>
                  </a:cubicBezTo>
                  <a:lnTo>
                    <a:pt x="13950" y="1107355"/>
                  </a:lnTo>
                  <a:cubicBezTo>
                    <a:pt x="10250" y="1107355"/>
                    <a:pt x="6702" y="1105885"/>
                    <a:pt x="4086" y="1103269"/>
                  </a:cubicBezTo>
                  <a:cubicBezTo>
                    <a:pt x="1470" y="1100653"/>
                    <a:pt x="0" y="1097105"/>
                    <a:pt x="0" y="1093405"/>
                  </a:cubicBezTo>
                  <a:lnTo>
                    <a:pt x="0" y="13950"/>
                  </a:lnTo>
                  <a:cubicBezTo>
                    <a:pt x="0" y="6245"/>
                    <a:pt x="6245" y="0"/>
                    <a:pt x="13950" y="0"/>
                  </a:cubicBezTo>
                  <a:close/>
                </a:path>
              </a:pathLst>
            </a:custGeom>
            <a:blipFill>
              <a:blip r:embed="rId2"/>
              <a:stretch>
                <a:fillRect l="-243" t="0" r="-243" b="0"/>
              </a:stretch>
            </a:blipFill>
          </p:spPr>
        </p:sp>
      </p:grpSp>
      <p:grpSp>
        <p:nvGrpSpPr>
          <p:cNvPr name="Group 4" id="4"/>
          <p:cNvGrpSpPr/>
          <p:nvPr/>
        </p:nvGrpSpPr>
        <p:grpSpPr>
          <a:xfrm rot="-5400000">
            <a:off x="-5014748" y="5014748"/>
            <a:ext cx="10287000" cy="257505"/>
            <a:chOff x="0" y="0"/>
            <a:chExt cx="2709333" cy="67820"/>
          </a:xfrm>
        </p:grpSpPr>
        <p:sp>
          <p:nvSpPr>
            <p:cNvPr name="Freeform 5" id="5"/>
            <p:cNvSpPr/>
            <p:nvPr/>
          </p:nvSpPr>
          <p:spPr>
            <a:xfrm flipH="false" flipV="false" rot="0">
              <a:off x="0" y="0"/>
              <a:ext cx="2709333" cy="67820"/>
            </a:xfrm>
            <a:custGeom>
              <a:avLst/>
              <a:gdLst/>
              <a:ahLst/>
              <a:cxnLst/>
              <a:rect r="r" b="b" t="t" l="l"/>
              <a:pathLst>
                <a:path h="67820" w="2709333">
                  <a:moveTo>
                    <a:pt x="0" y="0"/>
                  </a:moveTo>
                  <a:lnTo>
                    <a:pt x="2709333" y="0"/>
                  </a:lnTo>
                  <a:lnTo>
                    <a:pt x="2709333" y="67820"/>
                  </a:lnTo>
                  <a:lnTo>
                    <a:pt x="0" y="67820"/>
                  </a:lnTo>
                  <a:close/>
                </a:path>
              </a:pathLst>
            </a:custGeom>
            <a:solidFill>
              <a:srgbClr val="2ECC71"/>
            </a:solidFill>
          </p:spPr>
        </p:sp>
        <p:sp>
          <p:nvSpPr>
            <p:cNvPr name="TextBox 6" id="6"/>
            <p:cNvSpPr txBox="true"/>
            <p:nvPr/>
          </p:nvSpPr>
          <p:spPr>
            <a:xfrm>
              <a:off x="0" y="-38100"/>
              <a:ext cx="2709333" cy="105920"/>
            </a:xfrm>
            <a:prstGeom prst="rect">
              <a:avLst/>
            </a:prstGeom>
          </p:spPr>
          <p:txBody>
            <a:bodyPr anchor="ctr" rtlCol="false" tIns="50800" lIns="50800" bIns="50800" rIns="50800"/>
            <a:lstStyle/>
            <a:p>
              <a:pPr algn="ctr">
                <a:lnSpc>
                  <a:spcPts val="3079"/>
                </a:lnSpc>
              </a:pPr>
            </a:p>
          </p:txBody>
        </p:sp>
      </p:grpSp>
      <p:sp>
        <p:nvSpPr>
          <p:cNvPr name="TextBox 7" id="7"/>
          <p:cNvSpPr txBox="true"/>
          <p:nvPr/>
        </p:nvSpPr>
        <p:spPr>
          <a:xfrm rot="0">
            <a:off x="666750" y="790575"/>
            <a:ext cx="6886575" cy="894080"/>
          </a:xfrm>
          <a:prstGeom prst="rect">
            <a:avLst/>
          </a:prstGeom>
        </p:spPr>
        <p:txBody>
          <a:bodyPr anchor="t" rtlCol="false" tIns="0" lIns="0" bIns="0" rIns="0">
            <a:spAutoFit/>
          </a:bodyPr>
          <a:lstStyle/>
          <a:p>
            <a:pPr algn="l" marL="0" indent="0" lvl="0">
              <a:lnSpc>
                <a:spcPts val="6699"/>
              </a:lnSpc>
            </a:pPr>
            <a:r>
              <a:rPr lang="en-US" b="true" sz="6699">
                <a:solidFill>
                  <a:srgbClr val="2ECC71"/>
                </a:solidFill>
                <a:latin typeface="Proxima Nova Condensed Bold"/>
                <a:ea typeface="Proxima Nova Condensed Bold"/>
                <a:cs typeface="Proxima Nova Condensed Bold"/>
                <a:sym typeface="Proxima Nova Condensed Bold"/>
              </a:rPr>
              <a:t>Failover Mechanism</a:t>
            </a:r>
          </a:p>
        </p:txBody>
      </p:sp>
      <p:grpSp>
        <p:nvGrpSpPr>
          <p:cNvPr name="Group 8" id="8"/>
          <p:cNvGrpSpPr/>
          <p:nvPr/>
        </p:nvGrpSpPr>
        <p:grpSpPr>
          <a:xfrm rot="0">
            <a:off x="9296400" y="8104822"/>
            <a:ext cx="7913050" cy="877729"/>
            <a:chOff x="0" y="0"/>
            <a:chExt cx="10550733" cy="1170305"/>
          </a:xfrm>
        </p:grpSpPr>
        <p:sp>
          <p:nvSpPr>
            <p:cNvPr name="TextBox 9" id="9"/>
            <p:cNvSpPr txBox="true"/>
            <p:nvPr/>
          </p:nvSpPr>
          <p:spPr>
            <a:xfrm rot="0">
              <a:off x="0" y="-57150"/>
              <a:ext cx="10550733" cy="643255"/>
            </a:xfrm>
            <a:prstGeom prst="rect">
              <a:avLst/>
            </a:prstGeom>
          </p:spPr>
          <p:txBody>
            <a:bodyPr anchor="t" rtlCol="false" tIns="0" lIns="0" bIns="0" rIns="0">
              <a:spAutoFit/>
            </a:bodyPr>
            <a:lstStyle/>
            <a:p>
              <a:pPr algn="l" marL="0" indent="0" lvl="0">
                <a:lnSpc>
                  <a:spcPts val="4121"/>
                </a:lnSpc>
              </a:pPr>
              <a:r>
                <a:rPr lang="en-US" b="true" sz="2943" strike="noStrike" u="none">
                  <a:solidFill>
                    <a:srgbClr val="2ECC71"/>
                  </a:solidFill>
                  <a:latin typeface="Proxima Nova Condensed Bold"/>
                  <a:ea typeface="Proxima Nova Condensed Bold"/>
                  <a:cs typeface="Proxima Nova Condensed Bold"/>
                  <a:sym typeface="Proxima Nova Condensed Bold"/>
                </a:rPr>
                <a:t>EFFORTLESS TRANSITION BETWEEN NETWORK PATHS</a:t>
              </a:r>
            </a:p>
          </p:txBody>
        </p:sp>
        <p:sp>
          <p:nvSpPr>
            <p:cNvPr name="TextBox 10" id="10"/>
            <p:cNvSpPr txBox="true"/>
            <p:nvPr/>
          </p:nvSpPr>
          <p:spPr>
            <a:xfrm rot="0">
              <a:off x="0" y="686012"/>
              <a:ext cx="10550733" cy="484293"/>
            </a:xfrm>
            <a:prstGeom prst="rect">
              <a:avLst/>
            </a:prstGeom>
          </p:spPr>
          <p:txBody>
            <a:bodyPr anchor="t" rtlCol="false" tIns="0" lIns="0" bIns="0" rIns="0">
              <a:spAutoFit/>
            </a:bodyPr>
            <a:lstStyle/>
            <a:p>
              <a:pPr algn="l" marL="0" indent="0" lvl="0">
                <a:lnSpc>
                  <a:spcPts val="3080"/>
                </a:lnSpc>
                <a:spcBef>
                  <a:spcPct val="0"/>
                </a:spcBef>
              </a:pPr>
              <a:r>
                <a:rPr lang="en-US" sz="2200" strike="noStrike" u="none">
                  <a:solidFill>
                    <a:srgbClr val="2ECC71"/>
                  </a:solidFill>
                  <a:latin typeface="Touvlo"/>
                  <a:ea typeface="Touvlo"/>
                  <a:cs typeface="Touvlo"/>
                  <a:sym typeface="Touvlo"/>
                </a:rPr>
                <a:t>Experience uninterrupted service with seamless failover.</a:t>
              </a:r>
            </a:p>
          </p:txBody>
        </p:sp>
      </p:grpSp>
      <p:sp>
        <p:nvSpPr>
          <p:cNvPr name="TextBox 11" id="11"/>
          <p:cNvSpPr txBox="true"/>
          <p:nvPr/>
        </p:nvSpPr>
        <p:spPr>
          <a:xfrm rot="0">
            <a:off x="666750" y="3785416"/>
            <a:ext cx="7358631" cy="2999232"/>
          </a:xfrm>
          <a:prstGeom prst="rect">
            <a:avLst/>
          </a:prstGeom>
        </p:spPr>
        <p:txBody>
          <a:bodyPr anchor="t" rtlCol="false" tIns="0" lIns="0" bIns="0" rIns="0">
            <a:spAutoFit/>
          </a:bodyPr>
          <a:lstStyle/>
          <a:p>
            <a:pPr algn="l">
              <a:lnSpc>
                <a:spcPts val="4719"/>
              </a:lnSpc>
            </a:pPr>
            <a:r>
              <a:rPr lang="en-US" sz="3300" spc="-99">
                <a:solidFill>
                  <a:srgbClr val="FFFFFF"/>
                </a:solidFill>
                <a:latin typeface="ITC Avant Garde Gothic"/>
                <a:ea typeface="ITC Avant Garde Gothic"/>
                <a:cs typeface="ITC Avant Garde Gothic"/>
                <a:sym typeface="ITC Avant Garde Gothic"/>
              </a:rPr>
              <a:t>If the active firewall fails, the passive firewall immediately takes over. </a:t>
            </a:r>
          </a:p>
          <a:p>
            <a:pPr algn="l">
              <a:lnSpc>
                <a:spcPts val="4719"/>
              </a:lnSpc>
            </a:pPr>
            <a:r>
              <a:rPr lang="en-US" sz="3300" spc="-99">
                <a:solidFill>
                  <a:srgbClr val="FFFFFF"/>
                </a:solidFill>
                <a:latin typeface="ITC Avant Garde Gothic"/>
                <a:ea typeface="ITC Avant Garde Gothic"/>
                <a:cs typeface="ITC Avant Garde Gothic"/>
                <a:sym typeface="ITC Avant Garde Gothic"/>
              </a:rPr>
              <a:t>This prevents downtime and maintains continuous access to HQ services, WAN, and DMZ.</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001D3D"/>
        </a:solidFill>
      </p:bgPr>
    </p:bg>
    <p:spTree>
      <p:nvGrpSpPr>
        <p:cNvPr id="1" name=""/>
        <p:cNvGrpSpPr/>
        <p:nvPr/>
      </p:nvGrpSpPr>
      <p:grpSpPr>
        <a:xfrm>
          <a:off x="0" y="0"/>
          <a:ext cx="0" cy="0"/>
          <a:chOff x="0" y="0"/>
          <a:chExt cx="0" cy="0"/>
        </a:xfrm>
      </p:grpSpPr>
      <p:sp>
        <p:nvSpPr>
          <p:cNvPr name="Freeform 2" id="2"/>
          <p:cNvSpPr/>
          <p:nvPr/>
        </p:nvSpPr>
        <p:spPr>
          <a:xfrm flipH="false" flipV="false" rot="0">
            <a:off x="13611225" y="6787402"/>
            <a:ext cx="10936025" cy="10299747"/>
          </a:xfrm>
          <a:custGeom>
            <a:avLst/>
            <a:gdLst/>
            <a:ahLst/>
            <a:cxnLst/>
            <a:rect r="r" b="b" t="t" l="l"/>
            <a:pathLst>
              <a:path h="10299747" w="10936025">
                <a:moveTo>
                  <a:pt x="0" y="0"/>
                </a:moveTo>
                <a:lnTo>
                  <a:pt x="10936025" y="0"/>
                </a:lnTo>
                <a:lnTo>
                  <a:pt x="10936025" y="10299747"/>
                </a:lnTo>
                <a:lnTo>
                  <a:pt x="0" y="1029974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grpSp>
        <p:nvGrpSpPr>
          <p:cNvPr name="Group 3" id="3"/>
          <p:cNvGrpSpPr/>
          <p:nvPr/>
        </p:nvGrpSpPr>
        <p:grpSpPr>
          <a:xfrm rot="0">
            <a:off x="9465733" y="666750"/>
            <a:ext cx="8629650" cy="8953500"/>
            <a:chOff x="0" y="0"/>
            <a:chExt cx="1336959" cy="1387131"/>
          </a:xfrm>
        </p:grpSpPr>
        <p:sp>
          <p:nvSpPr>
            <p:cNvPr name="Freeform 4" id="4"/>
            <p:cNvSpPr/>
            <p:nvPr/>
          </p:nvSpPr>
          <p:spPr>
            <a:xfrm flipH="false" flipV="false" rot="0">
              <a:off x="0" y="0"/>
              <a:ext cx="1336959" cy="1387131"/>
            </a:xfrm>
            <a:custGeom>
              <a:avLst/>
              <a:gdLst/>
              <a:ahLst/>
              <a:cxnLst/>
              <a:rect r="r" b="b" t="t" l="l"/>
              <a:pathLst>
                <a:path h="1387131" w="1336959">
                  <a:moveTo>
                    <a:pt x="35885" y="0"/>
                  </a:moveTo>
                  <a:lnTo>
                    <a:pt x="1301073" y="0"/>
                  </a:lnTo>
                  <a:cubicBezTo>
                    <a:pt x="1310591" y="0"/>
                    <a:pt x="1319718" y="3781"/>
                    <a:pt x="1326448" y="10511"/>
                  </a:cubicBezTo>
                  <a:cubicBezTo>
                    <a:pt x="1333178" y="17240"/>
                    <a:pt x="1336959" y="26368"/>
                    <a:pt x="1336959" y="35885"/>
                  </a:cubicBezTo>
                  <a:lnTo>
                    <a:pt x="1336959" y="1351246"/>
                  </a:lnTo>
                  <a:cubicBezTo>
                    <a:pt x="1336959" y="1360764"/>
                    <a:pt x="1333178" y="1369891"/>
                    <a:pt x="1326448" y="1376621"/>
                  </a:cubicBezTo>
                  <a:cubicBezTo>
                    <a:pt x="1319718" y="1383351"/>
                    <a:pt x="1310591" y="1387131"/>
                    <a:pt x="1301073" y="1387131"/>
                  </a:cubicBezTo>
                  <a:lnTo>
                    <a:pt x="35885" y="1387131"/>
                  </a:lnTo>
                  <a:cubicBezTo>
                    <a:pt x="26368" y="1387131"/>
                    <a:pt x="17240" y="1383351"/>
                    <a:pt x="10511" y="1376621"/>
                  </a:cubicBezTo>
                  <a:cubicBezTo>
                    <a:pt x="3781" y="1369891"/>
                    <a:pt x="0" y="1360764"/>
                    <a:pt x="0" y="1351246"/>
                  </a:cubicBezTo>
                  <a:lnTo>
                    <a:pt x="0" y="35885"/>
                  </a:lnTo>
                  <a:cubicBezTo>
                    <a:pt x="0" y="26368"/>
                    <a:pt x="3781" y="17240"/>
                    <a:pt x="10511" y="10511"/>
                  </a:cubicBezTo>
                  <a:cubicBezTo>
                    <a:pt x="17240" y="3781"/>
                    <a:pt x="26368" y="0"/>
                    <a:pt x="35885" y="0"/>
                  </a:cubicBezTo>
                  <a:close/>
                </a:path>
              </a:pathLst>
            </a:custGeom>
            <a:blipFill>
              <a:blip r:embed="rId4"/>
              <a:stretch>
                <a:fillRect l="0" t="-199" r="0" b="-199"/>
              </a:stretch>
            </a:blipFill>
            <a:ln w="28575" cap="rnd">
              <a:solidFill>
                <a:srgbClr val="FFFFFF"/>
              </a:solidFill>
              <a:prstDash val="solid"/>
              <a:round/>
            </a:ln>
          </p:spPr>
        </p:sp>
      </p:grpSp>
      <p:sp>
        <p:nvSpPr>
          <p:cNvPr name="TextBox 5" id="5"/>
          <p:cNvSpPr txBox="true"/>
          <p:nvPr/>
        </p:nvSpPr>
        <p:spPr>
          <a:xfrm rot="0">
            <a:off x="0" y="1403986"/>
            <a:ext cx="8637323" cy="936624"/>
          </a:xfrm>
          <a:prstGeom prst="rect">
            <a:avLst/>
          </a:prstGeom>
        </p:spPr>
        <p:txBody>
          <a:bodyPr anchor="t" rtlCol="false" tIns="0" lIns="0" bIns="0" rIns="0">
            <a:spAutoFit/>
          </a:bodyPr>
          <a:lstStyle/>
          <a:p>
            <a:pPr algn="ctr">
              <a:lnSpc>
                <a:spcPts val="7700"/>
              </a:lnSpc>
            </a:pPr>
            <a:r>
              <a:rPr lang="en-US" b="true" sz="5500">
                <a:solidFill>
                  <a:srgbClr val="00B9F1"/>
                </a:solidFill>
                <a:latin typeface="Canva Sans Bold"/>
                <a:ea typeface="Canva Sans Bold"/>
                <a:cs typeface="Canva Sans Bold"/>
                <a:sym typeface="Canva Sans Bold"/>
              </a:rPr>
              <a:t>Routing with HA</a:t>
            </a:r>
          </a:p>
        </p:txBody>
      </p:sp>
      <p:sp>
        <p:nvSpPr>
          <p:cNvPr name="TextBox 6" id="6"/>
          <p:cNvSpPr txBox="true"/>
          <p:nvPr/>
        </p:nvSpPr>
        <p:spPr>
          <a:xfrm rot="0">
            <a:off x="506677" y="2493010"/>
            <a:ext cx="8959056" cy="5044440"/>
          </a:xfrm>
          <a:prstGeom prst="rect">
            <a:avLst/>
          </a:prstGeom>
        </p:spPr>
        <p:txBody>
          <a:bodyPr anchor="t" rtlCol="false" tIns="0" lIns="0" bIns="0" rIns="0">
            <a:spAutoFit/>
          </a:bodyPr>
          <a:lstStyle/>
          <a:p>
            <a:pPr algn="l">
              <a:lnSpc>
                <a:spcPts val="4980"/>
              </a:lnSpc>
            </a:pPr>
            <a:r>
              <a:rPr lang="en-US" sz="3000" spc="-89">
                <a:solidFill>
                  <a:srgbClr val="FFFFFF"/>
                </a:solidFill>
                <a:latin typeface="ITC Avant Garde Gothic"/>
                <a:ea typeface="ITC Avant Garde Gothic"/>
                <a:cs typeface="ITC Avant Garde Gothic"/>
                <a:sym typeface="ITC Avant Garde Gothic"/>
              </a:rPr>
              <a:t>The HA pai</a:t>
            </a:r>
            <a:r>
              <a:rPr lang="en-US" sz="3000" spc="-89">
                <a:solidFill>
                  <a:srgbClr val="FFFFFF"/>
                </a:solidFill>
                <a:latin typeface="ITC Avant Garde Gothic"/>
                <a:ea typeface="ITC Avant Garde Gothic"/>
                <a:cs typeface="ITC Avant Garde Gothic"/>
                <a:sym typeface="ITC Avant Garde Gothic"/>
              </a:rPr>
              <a:t>r synchronizes routing tables between both firewall nodes.</a:t>
            </a:r>
          </a:p>
          <a:p>
            <a:pPr algn="l">
              <a:lnSpc>
                <a:spcPts val="4980"/>
              </a:lnSpc>
            </a:pPr>
            <a:r>
              <a:rPr lang="en-US" sz="3000" spc="-89">
                <a:solidFill>
                  <a:srgbClr val="FFFFFF"/>
                </a:solidFill>
                <a:latin typeface="ITC Avant Garde Gothic"/>
                <a:ea typeface="ITC Avant Garde Gothic"/>
                <a:cs typeface="ITC Avant Garde Gothic"/>
                <a:sym typeface="ITC Avant Garde Gothic"/>
              </a:rPr>
              <a:t> This ensures that if the active firewall fails, the standby firewall retains:</a:t>
            </a:r>
          </a:p>
          <a:p>
            <a:pPr algn="l">
              <a:lnSpc>
                <a:spcPts val="4980"/>
              </a:lnSpc>
            </a:pPr>
            <a:r>
              <a:rPr lang="en-US" sz="3000" spc="-89">
                <a:solidFill>
                  <a:srgbClr val="FFFFFF"/>
                </a:solidFill>
                <a:latin typeface="ITC Avant Garde Gothic"/>
                <a:ea typeface="ITC Avant Garde Gothic"/>
                <a:cs typeface="ITC Avant Garde Gothic"/>
                <a:sym typeface="ITC Avant Garde Gothic"/>
              </a:rPr>
              <a:t> – All static routes</a:t>
            </a:r>
          </a:p>
          <a:p>
            <a:pPr algn="l">
              <a:lnSpc>
                <a:spcPts val="4980"/>
              </a:lnSpc>
            </a:pPr>
            <a:r>
              <a:rPr lang="en-US" sz="3000" spc="-89">
                <a:solidFill>
                  <a:srgbClr val="FFFFFF"/>
                </a:solidFill>
                <a:latin typeface="ITC Avant Garde Gothic"/>
                <a:ea typeface="ITC Avant Garde Gothic"/>
                <a:cs typeface="ITC Avant Garde Gothic"/>
                <a:sym typeface="ITC Avant Garde Gothic"/>
              </a:rPr>
              <a:t> – VLAN gateways</a:t>
            </a:r>
          </a:p>
          <a:p>
            <a:pPr algn="l">
              <a:lnSpc>
                <a:spcPts val="4980"/>
              </a:lnSpc>
            </a:pPr>
            <a:r>
              <a:rPr lang="en-US" sz="3000" spc="-89">
                <a:solidFill>
                  <a:srgbClr val="FFFFFF"/>
                </a:solidFill>
                <a:latin typeface="ITC Avant Garde Gothic"/>
                <a:ea typeface="ITC Avant Garde Gothic"/>
                <a:cs typeface="ITC Avant Garde Gothic"/>
                <a:sym typeface="ITC Avant Garde Gothic"/>
              </a:rPr>
              <a:t> – DMZ routes</a:t>
            </a:r>
          </a:p>
          <a:p>
            <a:pPr algn="l">
              <a:lnSpc>
                <a:spcPts val="4980"/>
              </a:lnSpc>
            </a:pPr>
            <a:r>
              <a:rPr lang="en-US" sz="3000" spc="-89">
                <a:solidFill>
                  <a:srgbClr val="FFFFFF"/>
                </a:solidFill>
                <a:latin typeface="ITC Avant Garde Gothic"/>
                <a:ea typeface="ITC Avant Garde Gothic"/>
                <a:cs typeface="ITC Avant Garde Gothic"/>
                <a:sym typeface="ITC Avant Garde Gothic"/>
              </a:rPr>
              <a:t> – WAN routes</a:t>
            </a:r>
          </a:p>
        </p:txBody>
      </p:sp>
      <p:sp>
        <p:nvSpPr>
          <p:cNvPr name="TextBox 7" id="7"/>
          <p:cNvSpPr txBox="true"/>
          <p:nvPr/>
        </p:nvSpPr>
        <p:spPr>
          <a:xfrm rot="0">
            <a:off x="413537" y="7690641"/>
            <a:ext cx="7810248" cy="1309497"/>
          </a:xfrm>
          <a:prstGeom prst="rect">
            <a:avLst/>
          </a:prstGeom>
        </p:spPr>
        <p:txBody>
          <a:bodyPr anchor="t" rtlCol="false" tIns="0" lIns="0" bIns="0" rIns="0">
            <a:spAutoFit/>
          </a:bodyPr>
          <a:lstStyle/>
          <a:p>
            <a:pPr algn="l">
              <a:lnSpc>
                <a:spcPts val="5049"/>
              </a:lnSpc>
            </a:pPr>
            <a:r>
              <a:rPr lang="en-US" sz="3300" spc="-99">
                <a:solidFill>
                  <a:srgbClr val="FFFFFF"/>
                </a:solidFill>
                <a:latin typeface="ITC Avant Garde Gothic"/>
                <a:ea typeface="ITC Avant Garde Gothic"/>
                <a:cs typeface="ITC Avant Garde Gothic"/>
                <a:sym typeface="ITC Avant Garde Gothic"/>
              </a:rPr>
              <a:t>F</a:t>
            </a:r>
            <a:r>
              <a:rPr lang="en-US" sz="3300" spc="-99">
                <a:solidFill>
                  <a:srgbClr val="FFFFFF"/>
                </a:solidFill>
                <a:latin typeface="ITC Avant Garde Gothic"/>
                <a:ea typeface="ITC Avant Garde Gothic"/>
                <a:cs typeface="ITC Avant Garde Gothic"/>
                <a:sym typeface="ITC Avant Garde Gothic"/>
              </a:rPr>
              <a:t>ailover happens without losing routing state</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0A1F44"/>
        </a:solidFill>
      </p:bgPr>
    </p:bg>
    <p:spTree>
      <p:nvGrpSpPr>
        <p:cNvPr id="1" name=""/>
        <p:cNvGrpSpPr/>
        <p:nvPr/>
      </p:nvGrpSpPr>
      <p:grpSpPr>
        <a:xfrm>
          <a:off x="0" y="0"/>
          <a:ext cx="0" cy="0"/>
          <a:chOff x="0" y="0"/>
          <a:chExt cx="0" cy="0"/>
        </a:xfrm>
      </p:grpSpPr>
      <p:sp>
        <p:nvSpPr>
          <p:cNvPr name="TextBox 2" id="2"/>
          <p:cNvSpPr txBox="true"/>
          <p:nvPr/>
        </p:nvSpPr>
        <p:spPr>
          <a:xfrm rot="0">
            <a:off x="1028700" y="3607050"/>
            <a:ext cx="7621411" cy="2981325"/>
          </a:xfrm>
          <a:prstGeom prst="rect">
            <a:avLst/>
          </a:prstGeom>
        </p:spPr>
        <p:txBody>
          <a:bodyPr anchor="t" rtlCol="false" tIns="0" lIns="0" bIns="0" rIns="0">
            <a:spAutoFit/>
          </a:bodyPr>
          <a:lstStyle/>
          <a:p>
            <a:pPr algn="l" marL="0" indent="0" lvl="0">
              <a:lnSpc>
                <a:spcPts val="3960"/>
              </a:lnSpc>
            </a:pPr>
            <a:r>
              <a:rPr lang="en-US" sz="3300" spc="-181">
                <a:solidFill>
                  <a:srgbClr val="FFFFFF"/>
                </a:solidFill>
                <a:latin typeface="Work Sans"/>
                <a:ea typeface="Work Sans"/>
                <a:cs typeface="Work Sans"/>
                <a:sym typeface="Work Sans"/>
              </a:rPr>
              <a:t>Th</a:t>
            </a:r>
            <a:r>
              <a:rPr lang="en-US" sz="3300" spc="-181">
                <a:solidFill>
                  <a:srgbClr val="FFFFFF"/>
                </a:solidFill>
                <a:latin typeface="Work Sans"/>
                <a:ea typeface="Work Sans"/>
                <a:cs typeface="Work Sans"/>
                <a:sym typeface="Work Sans"/>
              </a:rPr>
              <a:t>e HA s</a:t>
            </a:r>
            <a:r>
              <a:rPr lang="en-US" sz="3300" spc="-181">
                <a:solidFill>
                  <a:srgbClr val="FFFFFF"/>
                </a:solidFill>
                <a:latin typeface="Work Sans"/>
                <a:ea typeface="Work Sans"/>
                <a:cs typeface="Work Sans"/>
                <a:sym typeface="Work Sans"/>
              </a:rPr>
              <a:t>et</a:t>
            </a:r>
            <a:r>
              <a:rPr lang="en-US" sz="3300" spc="-181">
                <a:solidFill>
                  <a:srgbClr val="FFFFFF"/>
                </a:solidFill>
                <a:latin typeface="Work Sans"/>
                <a:ea typeface="Work Sans"/>
                <a:cs typeface="Work Sans"/>
                <a:sym typeface="Work Sans"/>
              </a:rPr>
              <a:t>up</a:t>
            </a:r>
            <a:r>
              <a:rPr lang="en-US" sz="3300" spc="-181">
                <a:solidFill>
                  <a:srgbClr val="FFFFFF"/>
                </a:solidFill>
                <a:latin typeface="Work Sans"/>
                <a:ea typeface="Work Sans"/>
                <a:cs typeface="Work Sans"/>
                <a:sym typeface="Work Sans"/>
              </a:rPr>
              <a:t> i</a:t>
            </a:r>
            <a:r>
              <a:rPr lang="en-US" sz="3300" spc="-181">
                <a:solidFill>
                  <a:srgbClr val="FFFFFF"/>
                </a:solidFill>
                <a:latin typeface="Work Sans"/>
                <a:ea typeface="Work Sans"/>
                <a:cs typeface="Work Sans"/>
                <a:sym typeface="Work Sans"/>
              </a:rPr>
              <a:t>n</a:t>
            </a:r>
            <a:r>
              <a:rPr lang="en-US" sz="3300" spc="-181">
                <a:solidFill>
                  <a:srgbClr val="FFFFFF"/>
                </a:solidFill>
                <a:latin typeface="Work Sans"/>
                <a:ea typeface="Work Sans"/>
                <a:cs typeface="Work Sans"/>
                <a:sym typeface="Work Sans"/>
              </a:rPr>
              <a:t>te</a:t>
            </a:r>
            <a:r>
              <a:rPr lang="en-US" sz="3300" spc="-181">
                <a:solidFill>
                  <a:srgbClr val="FFFFFF"/>
                </a:solidFill>
                <a:latin typeface="Work Sans"/>
                <a:ea typeface="Work Sans"/>
                <a:cs typeface="Work Sans"/>
                <a:sym typeface="Work Sans"/>
              </a:rPr>
              <a:t>gr</a:t>
            </a:r>
            <a:r>
              <a:rPr lang="en-US" sz="3300" spc="-181">
                <a:solidFill>
                  <a:srgbClr val="FFFFFF"/>
                </a:solidFill>
                <a:latin typeface="Work Sans"/>
                <a:ea typeface="Work Sans"/>
                <a:cs typeface="Work Sans"/>
                <a:sym typeface="Work Sans"/>
              </a:rPr>
              <a:t>ate</a:t>
            </a:r>
            <a:r>
              <a:rPr lang="en-US" sz="3300" spc="-181">
                <a:solidFill>
                  <a:srgbClr val="FFFFFF"/>
                </a:solidFill>
                <a:latin typeface="Work Sans"/>
                <a:ea typeface="Work Sans"/>
                <a:cs typeface="Work Sans"/>
                <a:sym typeface="Work Sans"/>
              </a:rPr>
              <a:t>s with WAN and SD-WAN interfaces,</a:t>
            </a:r>
          </a:p>
          <a:p>
            <a:pPr algn="l" marL="0" indent="0" lvl="0">
              <a:lnSpc>
                <a:spcPts val="3960"/>
              </a:lnSpc>
            </a:pPr>
            <a:r>
              <a:rPr lang="en-US" sz="3300" spc="-181">
                <a:solidFill>
                  <a:srgbClr val="FFFFFF"/>
                </a:solidFill>
                <a:latin typeface="Work Sans"/>
                <a:ea typeface="Work Sans"/>
                <a:cs typeface="Work Sans"/>
                <a:sym typeface="Work Sans"/>
              </a:rPr>
              <a:t> ensuring link stability and traffic optimization. </a:t>
            </a:r>
          </a:p>
          <a:p>
            <a:pPr algn="l" marL="0" indent="0" lvl="0">
              <a:lnSpc>
                <a:spcPts val="3960"/>
              </a:lnSpc>
            </a:pPr>
            <a:r>
              <a:rPr lang="en-US" sz="3300" spc="-181">
                <a:solidFill>
                  <a:srgbClr val="FFFFFF"/>
                </a:solidFill>
                <a:latin typeface="Work Sans"/>
                <a:ea typeface="Work Sans"/>
                <a:cs typeface="Work Sans"/>
                <a:sym typeface="Work Sans"/>
              </a:rPr>
              <a:t>This guarantees consistent conn</a:t>
            </a:r>
            <a:r>
              <a:rPr lang="en-US" sz="3300" spc="-181">
                <a:solidFill>
                  <a:srgbClr val="FFFFFF"/>
                </a:solidFill>
                <a:latin typeface="Work Sans"/>
                <a:ea typeface="Work Sans"/>
                <a:cs typeface="Work Sans"/>
                <a:sym typeface="Work Sans"/>
              </a:rPr>
              <a:t>ectivit</a:t>
            </a:r>
            <a:r>
              <a:rPr lang="en-US" sz="3300" spc="-181">
                <a:solidFill>
                  <a:srgbClr val="FFFFFF"/>
                </a:solidFill>
                <a:latin typeface="Work Sans"/>
                <a:ea typeface="Work Sans"/>
                <a:cs typeface="Work Sans"/>
                <a:sym typeface="Work Sans"/>
              </a:rPr>
              <a:t>y for HQ and branch sites.</a:t>
            </a:r>
          </a:p>
        </p:txBody>
      </p:sp>
      <p:sp>
        <p:nvSpPr>
          <p:cNvPr name="TextBox 3" id="3"/>
          <p:cNvSpPr txBox="true"/>
          <p:nvPr/>
        </p:nvSpPr>
        <p:spPr>
          <a:xfrm rot="0">
            <a:off x="1028700" y="1152525"/>
            <a:ext cx="6886575" cy="894080"/>
          </a:xfrm>
          <a:prstGeom prst="rect">
            <a:avLst/>
          </a:prstGeom>
        </p:spPr>
        <p:txBody>
          <a:bodyPr anchor="t" rtlCol="false" tIns="0" lIns="0" bIns="0" rIns="0">
            <a:spAutoFit/>
          </a:bodyPr>
          <a:lstStyle/>
          <a:p>
            <a:pPr algn="l" marL="0" indent="0" lvl="0">
              <a:lnSpc>
                <a:spcPts val="6699"/>
              </a:lnSpc>
            </a:pPr>
            <a:r>
              <a:rPr lang="en-US" b="true" sz="6699" spc="-368">
                <a:solidFill>
                  <a:srgbClr val="68A6FF"/>
                </a:solidFill>
                <a:latin typeface="Work Sans Semi-Bold"/>
                <a:ea typeface="Work Sans Semi-Bold"/>
                <a:cs typeface="Work Sans Semi-Bold"/>
                <a:sym typeface="Work Sans Semi-Bold"/>
              </a:rPr>
              <a:t>WAN</a:t>
            </a:r>
            <a:r>
              <a:rPr lang="en-US" b="true" sz="6699" spc="-368" strike="noStrike" u="none">
                <a:solidFill>
                  <a:srgbClr val="68A6FF"/>
                </a:solidFill>
                <a:latin typeface="Work Sans Semi-Bold"/>
                <a:ea typeface="Work Sans Semi-Bold"/>
                <a:cs typeface="Work Sans Semi-Bold"/>
                <a:sym typeface="Work Sans Semi-Bold"/>
              </a:rPr>
              <a:t> &amp; </a:t>
            </a:r>
            <a:r>
              <a:rPr lang="en-US" b="true" sz="6699" spc="-368" strike="noStrike" u="none">
                <a:solidFill>
                  <a:srgbClr val="68A6FF"/>
                </a:solidFill>
                <a:latin typeface="Work Sans Semi-Bold"/>
                <a:ea typeface="Work Sans Semi-Bold"/>
                <a:cs typeface="Work Sans Semi-Bold"/>
                <a:sym typeface="Work Sans Semi-Bold"/>
              </a:rPr>
              <a:t>SD-WAN</a:t>
            </a:r>
          </a:p>
        </p:txBody>
      </p:sp>
      <p:grpSp>
        <p:nvGrpSpPr>
          <p:cNvPr name="Group 4" id="4"/>
          <p:cNvGrpSpPr/>
          <p:nvPr/>
        </p:nvGrpSpPr>
        <p:grpSpPr>
          <a:xfrm rot="0">
            <a:off x="10312605" y="981075"/>
            <a:ext cx="6946695" cy="7471274"/>
            <a:chOff x="0" y="0"/>
            <a:chExt cx="3482081" cy="3745030"/>
          </a:xfrm>
        </p:grpSpPr>
        <p:sp>
          <p:nvSpPr>
            <p:cNvPr name="Freeform 5" id="5"/>
            <p:cNvSpPr/>
            <p:nvPr/>
          </p:nvSpPr>
          <p:spPr>
            <a:xfrm flipH="false" flipV="false" rot="0">
              <a:off x="54483" y="50038"/>
              <a:ext cx="3372988" cy="3645589"/>
            </a:xfrm>
            <a:custGeom>
              <a:avLst/>
              <a:gdLst/>
              <a:ahLst/>
              <a:cxnLst/>
              <a:rect r="r" b="b" t="t" l="l"/>
              <a:pathLst>
                <a:path h="3645589" w="3372988">
                  <a:moveTo>
                    <a:pt x="3285358" y="3645589"/>
                  </a:moveTo>
                  <a:lnTo>
                    <a:pt x="87757" y="3645589"/>
                  </a:lnTo>
                  <a:cubicBezTo>
                    <a:pt x="39370" y="3645589"/>
                    <a:pt x="0" y="3606346"/>
                    <a:pt x="0" y="3557832"/>
                  </a:cubicBezTo>
                  <a:lnTo>
                    <a:pt x="0" y="87757"/>
                  </a:lnTo>
                  <a:cubicBezTo>
                    <a:pt x="0" y="39370"/>
                    <a:pt x="39243" y="0"/>
                    <a:pt x="87757" y="0"/>
                  </a:cubicBezTo>
                  <a:lnTo>
                    <a:pt x="3285231" y="0"/>
                  </a:lnTo>
                  <a:cubicBezTo>
                    <a:pt x="3333618" y="0"/>
                    <a:pt x="3372988" y="39243"/>
                    <a:pt x="3372988" y="87757"/>
                  </a:cubicBezTo>
                  <a:lnTo>
                    <a:pt x="3372988" y="3557832"/>
                  </a:lnTo>
                  <a:cubicBezTo>
                    <a:pt x="3372988" y="3606219"/>
                    <a:pt x="3333745" y="3645589"/>
                    <a:pt x="3285231" y="3645589"/>
                  </a:cubicBezTo>
                  <a:close/>
                </a:path>
              </a:pathLst>
            </a:custGeom>
            <a:blipFill>
              <a:blip r:embed="rId2"/>
              <a:stretch>
                <a:fillRect l="0" t="-12" r="0" b="-12"/>
              </a:stretch>
            </a:blipFill>
          </p:spPr>
        </p:sp>
        <p:sp>
          <p:nvSpPr>
            <p:cNvPr name="Freeform 6" id="6"/>
            <p:cNvSpPr/>
            <p:nvPr/>
          </p:nvSpPr>
          <p:spPr>
            <a:xfrm flipH="false" flipV="false" rot="0">
              <a:off x="0" y="0"/>
              <a:ext cx="3481954" cy="3744903"/>
            </a:xfrm>
            <a:custGeom>
              <a:avLst/>
              <a:gdLst/>
              <a:ahLst/>
              <a:cxnLst/>
              <a:rect r="r" b="b" t="t" l="l"/>
              <a:pathLst>
                <a:path h="3744903" w="3481954">
                  <a:moveTo>
                    <a:pt x="0" y="91567"/>
                  </a:moveTo>
                  <a:lnTo>
                    <a:pt x="0" y="3653336"/>
                  </a:lnTo>
                  <a:cubicBezTo>
                    <a:pt x="0" y="3703882"/>
                    <a:pt x="41021" y="3744903"/>
                    <a:pt x="91567" y="3744903"/>
                  </a:cubicBezTo>
                  <a:lnTo>
                    <a:pt x="3390387" y="3744903"/>
                  </a:lnTo>
                  <a:cubicBezTo>
                    <a:pt x="3440933" y="3744903"/>
                    <a:pt x="3481954" y="3703882"/>
                    <a:pt x="3481954" y="3653336"/>
                  </a:cubicBezTo>
                  <a:lnTo>
                    <a:pt x="3481954" y="91567"/>
                  </a:lnTo>
                  <a:cubicBezTo>
                    <a:pt x="3481954" y="41021"/>
                    <a:pt x="3440933" y="0"/>
                    <a:pt x="3390387" y="0"/>
                  </a:cubicBezTo>
                  <a:lnTo>
                    <a:pt x="91567" y="0"/>
                  </a:lnTo>
                  <a:cubicBezTo>
                    <a:pt x="41021" y="0"/>
                    <a:pt x="0" y="41021"/>
                    <a:pt x="0" y="91567"/>
                  </a:cubicBezTo>
                  <a:close/>
                  <a:moveTo>
                    <a:pt x="2640198" y="331724"/>
                  </a:moveTo>
                  <a:lnTo>
                    <a:pt x="3299328" y="331724"/>
                  </a:lnTo>
                  <a:cubicBezTo>
                    <a:pt x="3349874" y="331724"/>
                    <a:pt x="3390895" y="372745"/>
                    <a:pt x="3390895" y="423291"/>
                  </a:cubicBezTo>
                  <a:lnTo>
                    <a:pt x="3390895" y="3562277"/>
                  </a:lnTo>
                  <a:cubicBezTo>
                    <a:pt x="3390895" y="3612823"/>
                    <a:pt x="3349874" y="3653844"/>
                    <a:pt x="3299328" y="3653844"/>
                  </a:cubicBezTo>
                  <a:lnTo>
                    <a:pt x="182753" y="3653844"/>
                  </a:lnTo>
                  <a:cubicBezTo>
                    <a:pt x="132207" y="3653844"/>
                    <a:pt x="91186" y="3612823"/>
                    <a:pt x="91186" y="3562277"/>
                  </a:cubicBezTo>
                  <a:lnTo>
                    <a:pt x="91186" y="182753"/>
                  </a:lnTo>
                  <a:cubicBezTo>
                    <a:pt x="91186" y="132207"/>
                    <a:pt x="132207" y="91186"/>
                    <a:pt x="182753" y="91186"/>
                  </a:cubicBezTo>
                  <a:lnTo>
                    <a:pt x="2343145" y="91186"/>
                  </a:lnTo>
                  <a:cubicBezTo>
                    <a:pt x="2369180" y="91186"/>
                    <a:pt x="2394072" y="102235"/>
                    <a:pt x="2411471" y="121666"/>
                  </a:cubicBezTo>
                  <a:lnTo>
                    <a:pt x="2572126" y="301244"/>
                  </a:lnTo>
                  <a:cubicBezTo>
                    <a:pt x="2589525" y="320675"/>
                    <a:pt x="2614290" y="331724"/>
                    <a:pt x="2640452" y="331724"/>
                  </a:cubicBezTo>
                  <a:lnTo>
                    <a:pt x="2640198" y="331724"/>
                  </a:lnTo>
                  <a:close/>
                </a:path>
              </a:pathLst>
            </a:custGeom>
            <a:solidFill>
              <a:srgbClr val="68A6FF"/>
            </a:solidFill>
          </p:spPr>
        </p:sp>
      </p:gr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bg>
      <p:bgPr>
        <a:solidFill>
          <a:srgbClr val="0A0A1A"/>
        </a:solidFill>
      </p:bgPr>
    </p:bg>
    <p:spTree>
      <p:nvGrpSpPr>
        <p:cNvPr id="1" name=""/>
        <p:cNvGrpSpPr/>
        <p:nvPr/>
      </p:nvGrpSpPr>
      <p:grpSpPr>
        <a:xfrm>
          <a:off x="0" y="0"/>
          <a:ext cx="0" cy="0"/>
          <a:chOff x="0" y="0"/>
          <a:chExt cx="0" cy="0"/>
        </a:xfrm>
      </p:grpSpPr>
      <p:grpSp>
        <p:nvGrpSpPr>
          <p:cNvPr name="Group 2" id="2"/>
          <p:cNvGrpSpPr/>
          <p:nvPr/>
        </p:nvGrpSpPr>
        <p:grpSpPr>
          <a:xfrm rot="0">
            <a:off x="0" y="-12700"/>
            <a:ext cx="11201400" cy="10299700"/>
            <a:chOff x="0" y="0"/>
            <a:chExt cx="963348" cy="885799"/>
          </a:xfrm>
        </p:grpSpPr>
        <p:sp>
          <p:nvSpPr>
            <p:cNvPr name="Freeform 3" id="3"/>
            <p:cNvSpPr/>
            <p:nvPr/>
          </p:nvSpPr>
          <p:spPr>
            <a:xfrm flipH="false" flipV="false" rot="0">
              <a:off x="0" y="0"/>
              <a:ext cx="963348" cy="885799"/>
            </a:xfrm>
            <a:custGeom>
              <a:avLst/>
              <a:gdLst/>
              <a:ahLst/>
              <a:cxnLst/>
              <a:rect r="r" b="b" t="t" l="l"/>
              <a:pathLst>
                <a:path h="885799" w="963348">
                  <a:moveTo>
                    <a:pt x="0" y="0"/>
                  </a:moveTo>
                  <a:lnTo>
                    <a:pt x="963348" y="0"/>
                  </a:lnTo>
                  <a:lnTo>
                    <a:pt x="963348" y="885799"/>
                  </a:lnTo>
                  <a:lnTo>
                    <a:pt x="0" y="885799"/>
                  </a:lnTo>
                  <a:close/>
                </a:path>
              </a:pathLst>
            </a:custGeom>
            <a:solidFill>
              <a:srgbClr val="001833"/>
            </a:solidFill>
            <a:ln w="12700">
              <a:solidFill>
                <a:srgbClr val="000000"/>
              </a:solidFill>
            </a:ln>
          </p:spPr>
        </p:sp>
      </p:grpSp>
      <p:grpSp>
        <p:nvGrpSpPr>
          <p:cNvPr name="Group 4" id="4"/>
          <p:cNvGrpSpPr/>
          <p:nvPr/>
        </p:nvGrpSpPr>
        <p:grpSpPr>
          <a:xfrm rot="0">
            <a:off x="11868150" y="666750"/>
            <a:ext cx="5753100" cy="8953500"/>
            <a:chOff x="0" y="0"/>
            <a:chExt cx="814724" cy="1267949"/>
          </a:xfrm>
        </p:grpSpPr>
        <p:sp>
          <p:nvSpPr>
            <p:cNvPr name="Freeform 5" id="5"/>
            <p:cNvSpPr/>
            <p:nvPr/>
          </p:nvSpPr>
          <p:spPr>
            <a:xfrm flipH="false" flipV="false" rot="0">
              <a:off x="0" y="0"/>
              <a:ext cx="814724" cy="1267949"/>
            </a:xfrm>
            <a:custGeom>
              <a:avLst/>
              <a:gdLst/>
              <a:ahLst/>
              <a:cxnLst/>
              <a:rect r="r" b="b" t="t" l="l"/>
              <a:pathLst>
                <a:path h="1267949" w="814724">
                  <a:moveTo>
                    <a:pt x="26914" y="0"/>
                  </a:moveTo>
                  <a:lnTo>
                    <a:pt x="787810" y="0"/>
                  </a:lnTo>
                  <a:cubicBezTo>
                    <a:pt x="802675" y="0"/>
                    <a:pt x="814724" y="12050"/>
                    <a:pt x="814724" y="26914"/>
                  </a:cubicBezTo>
                  <a:lnTo>
                    <a:pt x="814724" y="1241035"/>
                  </a:lnTo>
                  <a:cubicBezTo>
                    <a:pt x="814724" y="1255899"/>
                    <a:pt x="802675" y="1267949"/>
                    <a:pt x="787810" y="1267949"/>
                  </a:cubicBezTo>
                  <a:lnTo>
                    <a:pt x="26914" y="1267949"/>
                  </a:lnTo>
                  <a:cubicBezTo>
                    <a:pt x="12050" y="1267949"/>
                    <a:pt x="0" y="1255899"/>
                    <a:pt x="0" y="1241035"/>
                  </a:cubicBezTo>
                  <a:lnTo>
                    <a:pt x="0" y="26914"/>
                  </a:lnTo>
                  <a:cubicBezTo>
                    <a:pt x="0" y="12050"/>
                    <a:pt x="12050" y="0"/>
                    <a:pt x="26914" y="0"/>
                  </a:cubicBezTo>
                  <a:close/>
                </a:path>
              </a:pathLst>
            </a:custGeom>
            <a:blipFill>
              <a:blip r:embed="rId2"/>
              <a:stretch>
                <a:fillRect l="0" t="-199" r="0" b="-199"/>
              </a:stretch>
            </a:blipFill>
          </p:spPr>
        </p:sp>
      </p:grpSp>
      <p:sp>
        <p:nvSpPr>
          <p:cNvPr name="TextBox 6" id="6"/>
          <p:cNvSpPr txBox="true"/>
          <p:nvPr/>
        </p:nvSpPr>
        <p:spPr>
          <a:xfrm rot="0">
            <a:off x="666750" y="9001760"/>
            <a:ext cx="6886575" cy="618490"/>
          </a:xfrm>
          <a:prstGeom prst="rect">
            <a:avLst/>
          </a:prstGeom>
        </p:spPr>
        <p:txBody>
          <a:bodyPr anchor="t" rtlCol="false" tIns="0" lIns="0" bIns="0" rIns="0">
            <a:spAutoFit/>
          </a:bodyPr>
          <a:lstStyle/>
          <a:p>
            <a:pPr algn="l" marL="0" indent="0" lvl="0">
              <a:lnSpc>
                <a:spcPts val="4940"/>
              </a:lnSpc>
            </a:pPr>
            <a:r>
              <a:rPr lang="en-US" sz="3800" spc="-57" strike="noStrike" u="none">
                <a:solidFill>
                  <a:srgbClr val="FFFFFF"/>
                </a:solidFill>
                <a:latin typeface="Helvetica World"/>
                <a:ea typeface="Helvetica World"/>
                <a:cs typeface="Helvetica World"/>
                <a:sym typeface="Helvetica World"/>
              </a:rPr>
              <a:t>Presented by [Morcos]</a:t>
            </a:r>
          </a:p>
        </p:txBody>
      </p:sp>
      <p:sp>
        <p:nvSpPr>
          <p:cNvPr name="TextBox 7" id="7"/>
          <p:cNvSpPr txBox="true"/>
          <p:nvPr/>
        </p:nvSpPr>
        <p:spPr>
          <a:xfrm rot="0">
            <a:off x="666750" y="1326838"/>
            <a:ext cx="10160391" cy="5140324"/>
          </a:xfrm>
          <a:prstGeom prst="rect">
            <a:avLst/>
          </a:prstGeom>
        </p:spPr>
        <p:txBody>
          <a:bodyPr anchor="t" rtlCol="false" tIns="0" lIns="0" bIns="0" rIns="0">
            <a:spAutoFit/>
          </a:bodyPr>
          <a:lstStyle/>
          <a:p>
            <a:pPr algn="l" marL="0" indent="0" lvl="0">
              <a:lnSpc>
                <a:spcPts val="9999"/>
              </a:lnSpc>
            </a:pPr>
            <a:r>
              <a:rPr lang="en-US" sz="9999" spc="-349" strike="noStrike" u="none">
                <a:solidFill>
                  <a:srgbClr val="00BFFF"/>
                </a:solidFill>
                <a:latin typeface="Georgia Pro Condensed"/>
                <a:ea typeface="Georgia Pro Condensed"/>
                <a:cs typeface="Georgia Pro Condensed"/>
                <a:sym typeface="Georgia Pro Condensed"/>
              </a:rPr>
              <a:t>Network Segmentation Branch Access Switches</a:t>
            </a:r>
          </a:p>
        </p:txBody>
      </p:sp>
      <p:sp>
        <p:nvSpPr>
          <p:cNvPr name="Freeform 8" id="8"/>
          <p:cNvSpPr/>
          <p:nvPr/>
        </p:nvSpPr>
        <p:spPr>
          <a:xfrm flipH="false" flipV="false" rot="-3117037">
            <a:off x="8947742" y="7656091"/>
            <a:ext cx="2112604" cy="1859092"/>
          </a:xfrm>
          <a:custGeom>
            <a:avLst/>
            <a:gdLst/>
            <a:ahLst/>
            <a:cxnLst/>
            <a:rect r="r" b="b" t="t" l="l"/>
            <a:pathLst>
              <a:path h="1859092" w="2112604">
                <a:moveTo>
                  <a:pt x="0" y="0"/>
                </a:moveTo>
                <a:lnTo>
                  <a:pt x="2112604" y="0"/>
                </a:lnTo>
                <a:lnTo>
                  <a:pt x="2112604" y="1859091"/>
                </a:lnTo>
                <a:lnTo>
                  <a:pt x="0" y="185909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9" id="9"/>
          <p:cNvSpPr txBox="true"/>
          <p:nvPr/>
        </p:nvSpPr>
        <p:spPr>
          <a:xfrm rot="0">
            <a:off x="666750" y="431447"/>
            <a:ext cx="8324850" cy="457200"/>
          </a:xfrm>
          <a:prstGeom prst="rect">
            <a:avLst/>
          </a:prstGeom>
        </p:spPr>
        <p:txBody>
          <a:bodyPr anchor="t" rtlCol="false" tIns="0" lIns="0" bIns="0" rIns="0">
            <a:spAutoFit/>
          </a:bodyPr>
          <a:lstStyle/>
          <a:p>
            <a:pPr algn="l" marL="0" indent="0" lvl="0">
              <a:lnSpc>
                <a:spcPts val="3299"/>
              </a:lnSpc>
            </a:pPr>
            <a:r>
              <a:rPr lang="en-US" b="true" sz="2999" spc="-29">
                <a:solidFill>
                  <a:srgbClr val="55A2E6"/>
                </a:solidFill>
                <a:latin typeface="Telegraf Bold"/>
                <a:ea typeface="Telegraf Bold"/>
                <a:cs typeface="Telegraf Bold"/>
                <a:sym typeface="Telegraf Bold"/>
              </a:rPr>
              <a:t>PART 4</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bg>
      <p:bgPr>
        <a:solidFill>
          <a:srgbClr val="001A36"/>
        </a:solidFill>
      </p:bgPr>
    </p:bg>
    <p:spTree>
      <p:nvGrpSpPr>
        <p:cNvPr id="1" name=""/>
        <p:cNvGrpSpPr/>
        <p:nvPr/>
      </p:nvGrpSpPr>
      <p:grpSpPr>
        <a:xfrm>
          <a:off x="0" y="0"/>
          <a:ext cx="0" cy="0"/>
          <a:chOff x="0" y="0"/>
          <a:chExt cx="0" cy="0"/>
        </a:xfrm>
      </p:grpSpPr>
      <p:grpSp>
        <p:nvGrpSpPr>
          <p:cNvPr name="Group 2" id="2"/>
          <p:cNvGrpSpPr/>
          <p:nvPr/>
        </p:nvGrpSpPr>
        <p:grpSpPr>
          <a:xfrm rot="0">
            <a:off x="11868150" y="0"/>
            <a:ext cx="6419850" cy="10287000"/>
            <a:chOff x="0" y="0"/>
            <a:chExt cx="994603" cy="1593725"/>
          </a:xfrm>
        </p:grpSpPr>
        <p:sp>
          <p:nvSpPr>
            <p:cNvPr name="Freeform 3" id="3"/>
            <p:cNvSpPr/>
            <p:nvPr/>
          </p:nvSpPr>
          <p:spPr>
            <a:xfrm flipH="false" flipV="false" rot="0">
              <a:off x="0" y="0"/>
              <a:ext cx="994603" cy="1593725"/>
            </a:xfrm>
            <a:custGeom>
              <a:avLst/>
              <a:gdLst/>
              <a:ahLst/>
              <a:cxnLst/>
              <a:rect r="r" b="b" t="t" l="l"/>
              <a:pathLst>
                <a:path h="1593725" w="994603">
                  <a:moveTo>
                    <a:pt x="0" y="0"/>
                  </a:moveTo>
                  <a:lnTo>
                    <a:pt x="994603" y="0"/>
                  </a:lnTo>
                  <a:lnTo>
                    <a:pt x="994603" y="1593725"/>
                  </a:lnTo>
                  <a:lnTo>
                    <a:pt x="0" y="1593725"/>
                  </a:lnTo>
                  <a:close/>
                </a:path>
              </a:pathLst>
            </a:custGeom>
            <a:blipFill>
              <a:blip r:embed="rId2"/>
              <a:stretch>
                <a:fillRect l="0" t="-126" r="0" b="-126"/>
              </a:stretch>
            </a:blipFill>
          </p:spPr>
        </p:sp>
      </p:grpSp>
      <p:sp>
        <p:nvSpPr>
          <p:cNvPr name="TextBox 4" id="4"/>
          <p:cNvSpPr txBox="true"/>
          <p:nvPr/>
        </p:nvSpPr>
        <p:spPr>
          <a:xfrm rot="0">
            <a:off x="663474" y="548922"/>
            <a:ext cx="9763125" cy="1865630"/>
          </a:xfrm>
          <a:prstGeom prst="rect">
            <a:avLst/>
          </a:prstGeom>
        </p:spPr>
        <p:txBody>
          <a:bodyPr anchor="t" rtlCol="false" tIns="0" lIns="0" bIns="0" rIns="0">
            <a:spAutoFit/>
          </a:bodyPr>
          <a:lstStyle/>
          <a:p>
            <a:pPr algn="l" marL="0" indent="0" lvl="0">
              <a:lnSpc>
                <a:spcPts val="6699"/>
              </a:lnSpc>
            </a:pPr>
            <a:r>
              <a:rPr lang="en-US" sz="6699" spc="-200">
                <a:solidFill>
                  <a:srgbClr val="00F0FF"/>
                </a:solidFill>
                <a:latin typeface="ITC Avant Garde Gothic"/>
                <a:ea typeface="ITC Avant Garde Gothic"/>
                <a:cs typeface="ITC Avant Garde Gothic"/>
                <a:sym typeface="ITC Avant Garde Gothic"/>
              </a:rPr>
              <a:t>Branch Network Overview</a:t>
            </a:r>
          </a:p>
        </p:txBody>
      </p:sp>
      <p:grpSp>
        <p:nvGrpSpPr>
          <p:cNvPr name="Group 5" id="5"/>
          <p:cNvGrpSpPr/>
          <p:nvPr/>
        </p:nvGrpSpPr>
        <p:grpSpPr>
          <a:xfrm rot="0">
            <a:off x="9444829" y="7829550"/>
            <a:ext cx="4846643" cy="1791955"/>
            <a:chOff x="0" y="0"/>
            <a:chExt cx="6462190" cy="2389273"/>
          </a:xfrm>
        </p:grpSpPr>
        <p:sp>
          <p:nvSpPr>
            <p:cNvPr name="Freeform 6" id="6"/>
            <p:cNvSpPr/>
            <p:nvPr/>
          </p:nvSpPr>
          <p:spPr>
            <a:xfrm flipH="false" flipV="false" rot="0">
              <a:off x="0" y="0"/>
              <a:ext cx="2389273" cy="2389273"/>
            </a:xfrm>
            <a:custGeom>
              <a:avLst/>
              <a:gdLst/>
              <a:ahLst/>
              <a:cxnLst/>
              <a:rect r="r" b="b" t="t" l="l"/>
              <a:pathLst>
                <a:path h="2389273" w="2389273">
                  <a:moveTo>
                    <a:pt x="0" y="0"/>
                  </a:moveTo>
                  <a:lnTo>
                    <a:pt x="2389273" y="0"/>
                  </a:lnTo>
                  <a:lnTo>
                    <a:pt x="2389273" y="2389273"/>
                  </a:lnTo>
                  <a:lnTo>
                    <a:pt x="0" y="238927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2036459" y="0"/>
              <a:ext cx="2389273" cy="2389273"/>
            </a:xfrm>
            <a:custGeom>
              <a:avLst/>
              <a:gdLst/>
              <a:ahLst/>
              <a:cxnLst/>
              <a:rect r="r" b="b" t="t" l="l"/>
              <a:pathLst>
                <a:path h="2389273" w="2389273">
                  <a:moveTo>
                    <a:pt x="0" y="0"/>
                  </a:moveTo>
                  <a:lnTo>
                    <a:pt x="2389273" y="0"/>
                  </a:lnTo>
                  <a:lnTo>
                    <a:pt x="2389273" y="2389273"/>
                  </a:lnTo>
                  <a:lnTo>
                    <a:pt x="0" y="238927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4072917" y="0"/>
              <a:ext cx="2389273" cy="2389273"/>
            </a:xfrm>
            <a:custGeom>
              <a:avLst/>
              <a:gdLst/>
              <a:ahLst/>
              <a:cxnLst/>
              <a:rect r="r" b="b" t="t" l="l"/>
              <a:pathLst>
                <a:path h="2389273" w="2389273">
                  <a:moveTo>
                    <a:pt x="0" y="0"/>
                  </a:moveTo>
                  <a:lnTo>
                    <a:pt x="2389273" y="0"/>
                  </a:lnTo>
                  <a:lnTo>
                    <a:pt x="2389273" y="2389273"/>
                  </a:lnTo>
                  <a:lnTo>
                    <a:pt x="0" y="238927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sp>
        <p:nvSpPr>
          <p:cNvPr name="TextBox 9" id="9"/>
          <p:cNvSpPr txBox="true"/>
          <p:nvPr/>
        </p:nvSpPr>
        <p:spPr>
          <a:xfrm rot="0">
            <a:off x="1028700" y="3771637"/>
            <a:ext cx="9397899" cy="2920746"/>
          </a:xfrm>
          <a:prstGeom prst="rect">
            <a:avLst/>
          </a:prstGeom>
        </p:spPr>
        <p:txBody>
          <a:bodyPr anchor="t" rtlCol="false" tIns="0" lIns="0" bIns="0" rIns="0">
            <a:spAutoFit/>
          </a:bodyPr>
          <a:lstStyle/>
          <a:p>
            <a:pPr algn="l">
              <a:lnSpc>
                <a:spcPts val="4587"/>
              </a:lnSpc>
            </a:pPr>
            <a:r>
              <a:rPr lang="en-US" sz="3300" spc="-33">
                <a:solidFill>
                  <a:srgbClr val="FFFFFF"/>
                </a:solidFill>
                <a:latin typeface="Telegraf"/>
                <a:ea typeface="Telegraf"/>
                <a:cs typeface="Telegraf"/>
                <a:sym typeface="Telegraf"/>
              </a:rPr>
              <a:t>Each branch includes its own dedicated access switch connecting local users. </a:t>
            </a:r>
          </a:p>
          <a:p>
            <a:pPr algn="l">
              <a:lnSpc>
                <a:spcPts val="4587"/>
              </a:lnSpc>
            </a:pPr>
            <a:r>
              <a:rPr lang="en-US" sz="3300" spc="-33">
                <a:solidFill>
                  <a:srgbClr val="FFFFFF"/>
                </a:solidFill>
                <a:latin typeface="Telegraf"/>
                <a:ea typeface="Telegraf"/>
                <a:cs typeface="Telegraf"/>
                <a:sym typeface="Telegraf"/>
              </a:rPr>
              <a:t>Branch switches link to branch routers, </a:t>
            </a:r>
          </a:p>
          <a:p>
            <a:pPr algn="l">
              <a:lnSpc>
                <a:spcPts val="4587"/>
              </a:lnSpc>
            </a:pPr>
            <a:r>
              <a:rPr lang="en-US" sz="3300" spc="-33">
                <a:solidFill>
                  <a:srgbClr val="FFFFFF"/>
                </a:solidFill>
                <a:latin typeface="Telegraf"/>
                <a:ea typeface="Telegraf"/>
                <a:cs typeface="Telegraf"/>
                <a:sym typeface="Telegraf"/>
              </a:rPr>
              <a:t>which then connect to HQ through secure WAN paths.</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B1F3A"/>
        </a:solidFill>
      </p:bgPr>
    </p:bg>
    <p:spTree>
      <p:nvGrpSpPr>
        <p:cNvPr id="1" name=""/>
        <p:cNvGrpSpPr/>
        <p:nvPr/>
      </p:nvGrpSpPr>
      <p:grpSpPr>
        <a:xfrm>
          <a:off x="0" y="0"/>
          <a:ext cx="0" cy="0"/>
          <a:chOff x="0" y="0"/>
          <a:chExt cx="0" cy="0"/>
        </a:xfrm>
      </p:grpSpPr>
      <p:grpSp>
        <p:nvGrpSpPr>
          <p:cNvPr name="Group 2" id="2"/>
          <p:cNvGrpSpPr/>
          <p:nvPr/>
        </p:nvGrpSpPr>
        <p:grpSpPr>
          <a:xfrm rot="0">
            <a:off x="9296400" y="0"/>
            <a:ext cx="8991600" cy="8724900"/>
            <a:chOff x="0" y="0"/>
            <a:chExt cx="1035548" cy="1004833"/>
          </a:xfrm>
        </p:grpSpPr>
        <p:sp>
          <p:nvSpPr>
            <p:cNvPr name="Freeform 3" id="3"/>
            <p:cNvSpPr/>
            <p:nvPr/>
          </p:nvSpPr>
          <p:spPr>
            <a:xfrm flipH="false" flipV="false" rot="0">
              <a:off x="0" y="0"/>
              <a:ext cx="1035548" cy="1004833"/>
            </a:xfrm>
            <a:custGeom>
              <a:avLst/>
              <a:gdLst/>
              <a:ahLst/>
              <a:cxnLst/>
              <a:rect r="r" b="b" t="t" l="l"/>
              <a:pathLst>
                <a:path h="1004833" w="1035548">
                  <a:moveTo>
                    <a:pt x="0" y="0"/>
                  </a:moveTo>
                  <a:lnTo>
                    <a:pt x="1035548" y="0"/>
                  </a:lnTo>
                  <a:lnTo>
                    <a:pt x="1035548" y="1004833"/>
                  </a:lnTo>
                  <a:lnTo>
                    <a:pt x="0" y="1004833"/>
                  </a:lnTo>
                  <a:close/>
                </a:path>
              </a:pathLst>
            </a:custGeom>
            <a:blipFill>
              <a:blip r:embed="rId2"/>
              <a:stretch>
                <a:fillRect l="-276" t="0" r="-276" b="0"/>
              </a:stretch>
            </a:blipFill>
          </p:spPr>
        </p:sp>
      </p:grpSp>
      <p:sp>
        <p:nvSpPr>
          <p:cNvPr name="TextBox 4" id="4"/>
          <p:cNvSpPr txBox="true"/>
          <p:nvPr/>
        </p:nvSpPr>
        <p:spPr>
          <a:xfrm rot="0">
            <a:off x="12637911" y="9360800"/>
            <a:ext cx="4621389" cy="430085"/>
          </a:xfrm>
          <a:prstGeom prst="rect">
            <a:avLst/>
          </a:prstGeom>
        </p:spPr>
        <p:txBody>
          <a:bodyPr anchor="t" rtlCol="false" tIns="0" lIns="0" bIns="0" rIns="0">
            <a:spAutoFit/>
          </a:bodyPr>
          <a:lstStyle/>
          <a:p>
            <a:pPr algn="l" marL="0" indent="0" lvl="0">
              <a:lnSpc>
                <a:spcPts val="3594"/>
              </a:lnSpc>
              <a:spcBef>
                <a:spcPct val="0"/>
              </a:spcBef>
            </a:pPr>
            <a:r>
              <a:rPr lang="en-US" b="true" sz="2567">
                <a:solidFill>
                  <a:srgbClr val="00BFFF"/>
                </a:solidFill>
                <a:latin typeface="Proxima Nova Condensed Bold"/>
                <a:ea typeface="Proxima Nova Condensed Bold"/>
                <a:cs typeface="Proxima Nova Condensed Bold"/>
                <a:sym typeface="Proxima Nova Condensed Bold"/>
              </a:rPr>
              <a:t>PRESENTED BY HABIB &amp; AHMED</a:t>
            </a:r>
          </a:p>
        </p:txBody>
      </p:sp>
      <p:grpSp>
        <p:nvGrpSpPr>
          <p:cNvPr name="Group 5" id="5"/>
          <p:cNvGrpSpPr/>
          <p:nvPr/>
        </p:nvGrpSpPr>
        <p:grpSpPr>
          <a:xfrm rot="0">
            <a:off x="666750" y="9120050"/>
            <a:ext cx="495645" cy="576750"/>
            <a:chOff x="0" y="0"/>
            <a:chExt cx="698500" cy="812800"/>
          </a:xfrm>
        </p:grpSpPr>
        <p:sp>
          <p:nvSpPr>
            <p:cNvPr name="Freeform 6" id="6"/>
            <p:cNvSpPr/>
            <p:nvPr/>
          </p:nvSpPr>
          <p:spPr>
            <a:xfrm flipH="false" flipV="false" rot="0">
              <a:off x="0" y="0"/>
              <a:ext cx="698500" cy="812800"/>
            </a:xfrm>
            <a:custGeom>
              <a:avLst/>
              <a:gdLst/>
              <a:ahLst/>
              <a:cxnLst/>
              <a:rect r="r" b="b" t="t" l="l"/>
              <a:pathLst>
                <a:path h="812800" w="698500">
                  <a:moveTo>
                    <a:pt x="349250" y="0"/>
                  </a:moveTo>
                  <a:lnTo>
                    <a:pt x="698500" y="203200"/>
                  </a:lnTo>
                  <a:lnTo>
                    <a:pt x="698500" y="609600"/>
                  </a:lnTo>
                  <a:lnTo>
                    <a:pt x="349250" y="812800"/>
                  </a:lnTo>
                  <a:lnTo>
                    <a:pt x="0" y="609600"/>
                  </a:lnTo>
                  <a:lnTo>
                    <a:pt x="0" y="203200"/>
                  </a:lnTo>
                  <a:lnTo>
                    <a:pt x="349250" y="0"/>
                  </a:lnTo>
                  <a:close/>
                </a:path>
              </a:pathLst>
            </a:custGeom>
            <a:solidFill>
              <a:srgbClr val="0B1F3A"/>
            </a:solidFill>
          </p:spPr>
        </p:sp>
        <p:sp>
          <p:nvSpPr>
            <p:cNvPr name="TextBox 7" id="7"/>
            <p:cNvSpPr txBox="true"/>
            <p:nvPr/>
          </p:nvSpPr>
          <p:spPr>
            <a:xfrm>
              <a:off x="0" y="101600"/>
              <a:ext cx="698500" cy="571500"/>
            </a:xfrm>
            <a:prstGeom prst="rect">
              <a:avLst/>
            </a:prstGeom>
          </p:spPr>
          <p:txBody>
            <a:bodyPr anchor="ctr" rtlCol="false" tIns="50800" lIns="50800" bIns="50800" rIns="50800"/>
            <a:lstStyle/>
            <a:p>
              <a:pPr algn="ctr">
                <a:lnSpc>
                  <a:spcPts val="3079"/>
                </a:lnSpc>
              </a:pPr>
            </a:p>
          </p:txBody>
        </p:sp>
      </p:grpSp>
      <p:grpSp>
        <p:nvGrpSpPr>
          <p:cNvPr name="Group 8" id="8"/>
          <p:cNvGrpSpPr/>
          <p:nvPr/>
        </p:nvGrpSpPr>
        <p:grpSpPr>
          <a:xfrm rot="0">
            <a:off x="1028700" y="1028700"/>
            <a:ext cx="8324850" cy="3201672"/>
            <a:chOff x="0" y="0"/>
            <a:chExt cx="11099800" cy="4268897"/>
          </a:xfrm>
        </p:grpSpPr>
        <p:sp>
          <p:nvSpPr>
            <p:cNvPr name="TextBox 9" id="9"/>
            <p:cNvSpPr txBox="true"/>
            <p:nvPr/>
          </p:nvSpPr>
          <p:spPr>
            <a:xfrm rot="0">
              <a:off x="0" y="1045422"/>
              <a:ext cx="11099800" cy="3223475"/>
            </a:xfrm>
            <a:prstGeom prst="rect">
              <a:avLst/>
            </a:prstGeom>
          </p:spPr>
          <p:txBody>
            <a:bodyPr anchor="t" rtlCol="false" tIns="0" lIns="0" bIns="0" rIns="0">
              <a:spAutoFit/>
            </a:bodyPr>
            <a:lstStyle/>
            <a:p>
              <a:pPr algn="l" marL="0" indent="0" lvl="0">
                <a:lnSpc>
                  <a:spcPts val="9130"/>
                </a:lnSpc>
              </a:pPr>
              <a:r>
                <a:rPr lang="en-US" b="true" sz="8300" spc="-83">
                  <a:solidFill>
                    <a:srgbClr val="00BFFF"/>
                  </a:solidFill>
                  <a:latin typeface="Telegraf Bold"/>
                  <a:ea typeface="Telegraf Bold"/>
                  <a:cs typeface="Telegraf Bold"/>
                  <a:sym typeface="Telegraf Bold"/>
                </a:rPr>
                <a:t> Full</a:t>
              </a:r>
              <a:r>
                <a:rPr lang="en-US" b="true" sz="8300" spc="-83">
                  <a:solidFill>
                    <a:srgbClr val="00BFFF"/>
                  </a:solidFill>
                  <a:latin typeface="Telegraf Bold"/>
                  <a:ea typeface="Telegraf Bold"/>
                  <a:cs typeface="Telegraf Bold"/>
                  <a:sym typeface="Telegraf Bold"/>
                </a:rPr>
                <a:t> Network Overview</a:t>
              </a:r>
            </a:p>
          </p:txBody>
        </p:sp>
        <p:sp>
          <p:nvSpPr>
            <p:cNvPr name="TextBox 10" id="10"/>
            <p:cNvSpPr txBox="true"/>
            <p:nvPr/>
          </p:nvSpPr>
          <p:spPr>
            <a:xfrm rot="0">
              <a:off x="0" y="-9525"/>
              <a:ext cx="11099800" cy="467572"/>
            </a:xfrm>
            <a:prstGeom prst="rect">
              <a:avLst/>
            </a:prstGeom>
          </p:spPr>
          <p:txBody>
            <a:bodyPr anchor="t" rtlCol="false" tIns="0" lIns="0" bIns="0" rIns="0">
              <a:spAutoFit/>
            </a:bodyPr>
            <a:lstStyle/>
            <a:p>
              <a:pPr algn="l" marL="0" indent="0" lvl="0">
                <a:lnSpc>
                  <a:spcPts val="2530"/>
                </a:lnSpc>
              </a:pPr>
              <a:r>
                <a:rPr lang="en-US" b="true" sz="2300" spc="-23">
                  <a:solidFill>
                    <a:srgbClr val="00BFFF"/>
                  </a:solidFill>
                  <a:latin typeface="Telegraf Bold"/>
                  <a:ea typeface="Telegraf Bold"/>
                  <a:cs typeface="Telegraf Bold"/>
                  <a:sym typeface="Telegraf Bold"/>
                </a:rPr>
                <a:t>Part 0: Overview</a:t>
              </a:r>
            </a:p>
          </p:txBody>
        </p:sp>
      </p:gr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bg>
      <p:bgPr>
        <a:solidFill>
          <a:srgbClr val="001C43"/>
        </a:solidFill>
      </p:bgPr>
    </p:bg>
    <p:spTree>
      <p:nvGrpSpPr>
        <p:cNvPr id="1" name=""/>
        <p:cNvGrpSpPr/>
        <p:nvPr/>
      </p:nvGrpSpPr>
      <p:grpSpPr>
        <a:xfrm>
          <a:off x="0" y="0"/>
          <a:ext cx="0" cy="0"/>
          <a:chOff x="0" y="0"/>
          <a:chExt cx="0" cy="0"/>
        </a:xfrm>
      </p:grpSpPr>
      <p:grpSp>
        <p:nvGrpSpPr>
          <p:cNvPr name="Group 2" id="2"/>
          <p:cNvGrpSpPr/>
          <p:nvPr/>
        </p:nvGrpSpPr>
        <p:grpSpPr>
          <a:xfrm rot="0">
            <a:off x="9144000" y="666750"/>
            <a:ext cx="8324850" cy="8953500"/>
            <a:chOff x="0" y="0"/>
            <a:chExt cx="1066627" cy="1147174"/>
          </a:xfrm>
        </p:grpSpPr>
        <p:sp>
          <p:nvSpPr>
            <p:cNvPr name="Freeform 3" id="3"/>
            <p:cNvSpPr/>
            <p:nvPr/>
          </p:nvSpPr>
          <p:spPr>
            <a:xfrm flipH="false" flipV="false" rot="0">
              <a:off x="0" y="0"/>
              <a:ext cx="1066627" cy="1147174"/>
            </a:xfrm>
            <a:custGeom>
              <a:avLst/>
              <a:gdLst/>
              <a:ahLst/>
              <a:cxnLst/>
              <a:rect r="r" b="b" t="t" l="l"/>
              <a:pathLst>
                <a:path h="1147174" w="1066627">
                  <a:moveTo>
                    <a:pt x="65098" y="0"/>
                  </a:moveTo>
                  <a:lnTo>
                    <a:pt x="1001529" y="0"/>
                  </a:lnTo>
                  <a:cubicBezTo>
                    <a:pt x="1018794" y="0"/>
                    <a:pt x="1035352" y="6859"/>
                    <a:pt x="1047561" y="19067"/>
                  </a:cubicBezTo>
                  <a:cubicBezTo>
                    <a:pt x="1059769" y="31275"/>
                    <a:pt x="1066627" y="47833"/>
                    <a:pt x="1066627" y="65098"/>
                  </a:cubicBezTo>
                  <a:lnTo>
                    <a:pt x="1066627" y="1082075"/>
                  </a:lnTo>
                  <a:cubicBezTo>
                    <a:pt x="1066627" y="1099340"/>
                    <a:pt x="1059769" y="1115898"/>
                    <a:pt x="1047561" y="1128107"/>
                  </a:cubicBezTo>
                  <a:cubicBezTo>
                    <a:pt x="1035352" y="1140315"/>
                    <a:pt x="1018794" y="1147174"/>
                    <a:pt x="1001529" y="1147174"/>
                  </a:cubicBezTo>
                  <a:lnTo>
                    <a:pt x="65098" y="1147174"/>
                  </a:lnTo>
                  <a:cubicBezTo>
                    <a:pt x="47833" y="1147174"/>
                    <a:pt x="31275" y="1140315"/>
                    <a:pt x="19067" y="1128107"/>
                  </a:cubicBezTo>
                  <a:cubicBezTo>
                    <a:pt x="6859" y="1115898"/>
                    <a:pt x="0" y="1099340"/>
                    <a:pt x="0" y="1082075"/>
                  </a:cubicBezTo>
                  <a:lnTo>
                    <a:pt x="0" y="65098"/>
                  </a:lnTo>
                  <a:cubicBezTo>
                    <a:pt x="0" y="47833"/>
                    <a:pt x="6859" y="31275"/>
                    <a:pt x="19067" y="19067"/>
                  </a:cubicBezTo>
                  <a:cubicBezTo>
                    <a:pt x="31275" y="6859"/>
                    <a:pt x="47833" y="0"/>
                    <a:pt x="65098" y="0"/>
                  </a:cubicBezTo>
                  <a:close/>
                </a:path>
              </a:pathLst>
            </a:custGeom>
            <a:blipFill>
              <a:blip r:embed="rId2"/>
              <a:stretch>
                <a:fillRect l="0" t="-258" r="0" b="-258"/>
              </a:stretch>
            </a:blipFill>
          </p:spPr>
        </p:sp>
      </p:grpSp>
      <p:sp>
        <p:nvSpPr>
          <p:cNvPr name="TextBox 4" id="4"/>
          <p:cNvSpPr txBox="true"/>
          <p:nvPr/>
        </p:nvSpPr>
        <p:spPr>
          <a:xfrm rot="0">
            <a:off x="649111" y="1019175"/>
            <a:ext cx="6987130" cy="1028065"/>
          </a:xfrm>
          <a:prstGeom prst="rect">
            <a:avLst/>
          </a:prstGeom>
        </p:spPr>
        <p:txBody>
          <a:bodyPr anchor="t" rtlCol="false" tIns="0" lIns="0" bIns="0" rIns="0">
            <a:spAutoFit/>
          </a:bodyPr>
          <a:lstStyle/>
          <a:p>
            <a:pPr algn="ctr">
              <a:lnSpc>
                <a:spcPts val="7369"/>
              </a:lnSpc>
              <a:spcBef>
                <a:spcPct val="0"/>
              </a:spcBef>
            </a:pPr>
            <a:r>
              <a:rPr lang="en-US" b="true" sz="6699" spc="-66">
                <a:solidFill>
                  <a:srgbClr val="0F8DD0"/>
                </a:solidFill>
                <a:latin typeface="Telegraf Bold"/>
                <a:ea typeface="Telegraf Bold"/>
                <a:cs typeface="Telegraf Bold"/>
                <a:sym typeface="Telegraf Bold"/>
              </a:rPr>
              <a:t> VLAN Structure</a:t>
            </a:r>
          </a:p>
        </p:txBody>
      </p:sp>
      <p:sp>
        <p:nvSpPr>
          <p:cNvPr name="TextBox 5" id="5"/>
          <p:cNvSpPr txBox="true"/>
          <p:nvPr/>
        </p:nvSpPr>
        <p:spPr>
          <a:xfrm rot="0">
            <a:off x="1028700" y="3406070"/>
            <a:ext cx="7196667" cy="3501771"/>
          </a:xfrm>
          <a:prstGeom prst="rect">
            <a:avLst/>
          </a:prstGeom>
        </p:spPr>
        <p:txBody>
          <a:bodyPr anchor="t" rtlCol="false" tIns="0" lIns="0" bIns="0" rIns="0">
            <a:spAutoFit/>
          </a:bodyPr>
          <a:lstStyle/>
          <a:p>
            <a:pPr algn="l">
              <a:lnSpc>
                <a:spcPts val="4587"/>
              </a:lnSpc>
            </a:pPr>
            <a:r>
              <a:rPr lang="en-US" sz="3300" spc="-33">
                <a:solidFill>
                  <a:srgbClr val="FFFFFF"/>
                </a:solidFill>
                <a:latin typeface="Telegraf"/>
                <a:ea typeface="Telegraf"/>
                <a:cs typeface="Telegraf"/>
                <a:sym typeface="Telegraf"/>
              </a:rPr>
              <a:t>Branches use separate VLANs such as VLAN 60, 70, 80, 90, and 100. </a:t>
            </a:r>
          </a:p>
          <a:p>
            <a:pPr algn="l">
              <a:lnSpc>
                <a:spcPts val="4587"/>
              </a:lnSpc>
            </a:pPr>
            <a:r>
              <a:rPr lang="en-US" sz="3300" spc="-33">
                <a:solidFill>
                  <a:srgbClr val="FFFFFF"/>
                </a:solidFill>
                <a:latin typeface="Telegraf"/>
                <a:ea typeface="Telegraf"/>
                <a:cs typeface="Telegraf"/>
                <a:sym typeface="Telegraf"/>
              </a:rPr>
              <a:t>Each VLAN uses a /27 subnet supporting up to 30 hosts, </a:t>
            </a:r>
          </a:p>
          <a:p>
            <a:pPr algn="l">
              <a:lnSpc>
                <a:spcPts val="4587"/>
              </a:lnSpc>
            </a:pPr>
            <a:r>
              <a:rPr lang="en-US" sz="3300" spc="-33">
                <a:solidFill>
                  <a:srgbClr val="FFFFFF"/>
                </a:solidFill>
                <a:latin typeface="Telegraf"/>
                <a:ea typeface="Telegraf"/>
                <a:cs typeface="Telegraf"/>
                <a:sym typeface="Telegraf"/>
              </a:rPr>
              <a:t>ensuring organized addressing and segmentation.</a:t>
            </a: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bg>
      <p:bgPr>
        <a:solidFill>
          <a:srgbClr val="001D3D"/>
        </a:solidFill>
      </p:bgPr>
    </p:bg>
    <p:spTree>
      <p:nvGrpSpPr>
        <p:cNvPr id="1" name=""/>
        <p:cNvGrpSpPr/>
        <p:nvPr/>
      </p:nvGrpSpPr>
      <p:grpSpPr>
        <a:xfrm>
          <a:off x="0" y="0"/>
          <a:ext cx="0" cy="0"/>
          <a:chOff x="0" y="0"/>
          <a:chExt cx="0" cy="0"/>
        </a:xfrm>
      </p:grpSpPr>
      <p:sp>
        <p:nvSpPr>
          <p:cNvPr name="Freeform 2" id="2"/>
          <p:cNvSpPr/>
          <p:nvPr/>
        </p:nvSpPr>
        <p:spPr>
          <a:xfrm flipH="false" flipV="false" rot="0">
            <a:off x="13611225" y="6787402"/>
            <a:ext cx="10936025" cy="10299747"/>
          </a:xfrm>
          <a:custGeom>
            <a:avLst/>
            <a:gdLst/>
            <a:ahLst/>
            <a:cxnLst/>
            <a:rect r="r" b="b" t="t" l="l"/>
            <a:pathLst>
              <a:path h="10299747" w="10936025">
                <a:moveTo>
                  <a:pt x="0" y="0"/>
                </a:moveTo>
                <a:lnTo>
                  <a:pt x="10936025" y="0"/>
                </a:lnTo>
                <a:lnTo>
                  <a:pt x="10936025" y="10299747"/>
                </a:lnTo>
                <a:lnTo>
                  <a:pt x="0" y="1029974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grpSp>
        <p:nvGrpSpPr>
          <p:cNvPr name="Group 3" id="3"/>
          <p:cNvGrpSpPr/>
          <p:nvPr/>
        </p:nvGrpSpPr>
        <p:grpSpPr>
          <a:xfrm rot="0">
            <a:off x="9465733" y="666750"/>
            <a:ext cx="8629650" cy="8953500"/>
            <a:chOff x="0" y="0"/>
            <a:chExt cx="1336959" cy="1387131"/>
          </a:xfrm>
        </p:grpSpPr>
        <p:sp>
          <p:nvSpPr>
            <p:cNvPr name="Freeform 4" id="4"/>
            <p:cNvSpPr/>
            <p:nvPr/>
          </p:nvSpPr>
          <p:spPr>
            <a:xfrm flipH="false" flipV="false" rot="0">
              <a:off x="0" y="0"/>
              <a:ext cx="1336959" cy="1387131"/>
            </a:xfrm>
            <a:custGeom>
              <a:avLst/>
              <a:gdLst/>
              <a:ahLst/>
              <a:cxnLst/>
              <a:rect r="r" b="b" t="t" l="l"/>
              <a:pathLst>
                <a:path h="1387131" w="1336959">
                  <a:moveTo>
                    <a:pt x="35885" y="0"/>
                  </a:moveTo>
                  <a:lnTo>
                    <a:pt x="1301073" y="0"/>
                  </a:lnTo>
                  <a:cubicBezTo>
                    <a:pt x="1310591" y="0"/>
                    <a:pt x="1319718" y="3781"/>
                    <a:pt x="1326448" y="10511"/>
                  </a:cubicBezTo>
                  <a:cubicBezTo>
                    <a:pt x="1333178" y="17240"/>
                    <a:pt x="1336959" y="26368"/>
                    <a:pt x="1336959" y="35885"/>
                  </a:cubicBezTo>
                  <a:lnTo>
                    <a:pt x="1336959" y="1351246"/>
                  </a:lnTo>
                  <a:cubicBezTo>
                    <a:pt x="1336959" y="1360764"/>
                    <a:pt x="1333178" y="1369891"/>
                    <a:pt x="1326448" y="1376621"/>
                  </a:cubicBezTo>
                  <a:cubicBezTo>
                    <a:pt x="1319718" y="1383351"/>
                    <a:pt x="1310591" y="1387131"/>
                    <a:pt x="1301073" y="1387131"/>
                  </a:cubicBezTo>
                  <a:lnTo>
                    <a:pt x="35885" y="1387131"/>
                  </a:lnTo>
                  <a:cubicBezTo>
                    <a:pt x="26368" y="1387131"/>
                    <a:pt x="17240" y="1383351"/>
                    <a:pt x="10511" y="1376621"/>
                  </a:cubicBezTo>
                  <a:cubicBezTo>
                    <a:pt x="3781" y="1369891"/>
                    <a:pt x="0" y="1360764"/>
                    <a:pt x="0" y="1351246"/>
                  </a:cubicBezTo>
                  <a:lnTo>
                    <a:pt x="0" y="35885"/>
                  </a:lnTo>
                  <a:cubicBezTo>
                    <a:pt x="0" y="26368"/>
                    <a:pt x="3781" y="17240"/>
                    <a:pt x="10511" y="10511"/>
                  </a:cubicBezTo>
                  <a:cubicBezTo>
                    <a:pt x="17240" y="3781"/>
                    <a:pt x="26368" y="0"/>
                    <a:pt x="35885" y="0"/>
                  </a:cubicBezTo>
                  <a:close/>
                </a:path>
              </a:pathLst>
            </a:custGeom>
            <a:blipFill>
              <a:blip r:embed="rId4"/>
              <a:stretch>
                <a:fillRect l="0" t="-199" r="0" b="-199"/>
              </a:stretch>
            </a:blipFill>
            <a:ln w="28575" cap="rnd">
              <a:solidFill>
                <a:srgbClr val="FFFFFF"/>
              </a:solidFill>
              <a:prstDash val="solid"/>
              <a:round/>
            </a:ln>
          </p:spPr>
        </p:sp>
      </p:grpSp>
      <p:sp>
        <p:nvSpPr>
          <p:cNvPr name="TextBox 5" id="5"/>
          <p:cNvSpPr txBox="true"/>
          <p:nvPr/>
        </p:nvSpPr>
        <p:spPr>
          <a:xfrm rot="0">
            <a:off x="506677" y="1403986"/>
            <a:ext cx="5702212" cy="936624"/>
          </a:xfrm>
          <a:prstGeom prst="rect">
            <a:avLst/>
          </a:prstGeom>
        </p:spPr>
        <p:txBody>
          <a:bodyPr anchor="t" rtlCol="false" tIns="0" lIns="0" bIns="0" rIns="0">
            <a:spAutoFit/>
          </a:bodyPr>
          <a:lstStyle/>
          <a:p>
            <a:pPr algn="ctr">
              <a:lnSpc>
                <a:spcPts val="7700"/>
              </a:lnSpc>
            </a:pPr>
            <a:r>
              <a:rPr lang="en-US" sz="5500" b="true">
                <a:solidFill>
                  <a:srgbClr val="00B9F1"/>
                </a:solidFill>
                <a:latin typeface="Canva Sans Bold"/>
                <a:ea typeface="Canva Sans Bold"/>
                <a:cs typeface="Canva Sans Bold"/>
                <a:sym typeface="Canva Sans Bold"/>
              </a:rPr>
              <a:t>Br</a:t>
            </a:r>
            <a:r>
              <a:rPr lang="en-US" b="true" sz="5500">
                <a:solidFill>
                  <a:srgbClr val="00B9F1"/>
                </a:solidFill>
                <a:latin typeface="Canva Sans Bold"/>
                <a:ea typeface="Canva Sans Bold"/>
                <a:cs typeface="Canva Sans Bold"/>
                <a:sym typeface="Canva Sans Bold"/>
              </a:rPr>
              <a:t>anch Routing</a:t>
            </a:r>
          </a:p>
        </p:txBody>
      </p:sp>
      <p:sp>
        <p:nvSpPr>
          <p:cNvPr name="TextBox 6" id="6"/>
          <p:cNvSpPr txBox="true"/>
          <p:nvPr/>
        </p:nvSpPr>
        <p:spPr>
          <a:xfrm rot="0">
            <a:off x="506677" y="2473960"/>
            <a:ext cx="8959056" cy="3493389"/>
          </a:xfrm>
          <a:prstGeom prst="rect">
            <a:avLst/>
          </a:prstGeom>
        </p:spPr>
        <p:txBody>
          <a:bodyPr anchor="t" rtlCol="false" tIns="0" lIns="0" bIns="0" rIns="0">
            <a:spAutoFit/>
          </a:bodyPr>
          <a:lstStyle/>
          <a:p>
            <a:pPr algn="l">
              <a:lnSpc>
                <a:spcPts val="5477"/>
              </a:lnSpc>
            </a:pPr>
            <a:r>
              <a:rPr lang="en-US" sz="3300" spc="-99">
                <a:solidFill>
                  <a:srgbClr val="FFFFFF"/>
                </a:solidFill>
                <a:latin typeface="ITC Avant Garde Gothic"/>
                <a:ea typeface="ITC Avant Garde Gothic"/>
                <a:cs typeface="ITC Avant Garde Gothic"/>
                <a:sym typeface="ITC Avant Garde Gothic"/>
              </a:rPr>
              <a:t>Branch route</a:t>
            </a:r>
            <a:r>
              <a:rPr lang="en-US" sz="3300" spc="-99">
                <a:solidFill>
                  <a:srgbClr val="FFFFFF"/>
                </a:solidFill>
                <a:latin typeface="ITC Avant Garde Gothic"/>
                <a:ea typeface="ITC Avant Garde Gothic"/>
                <a:cs typeface="ITC Avant Garde Gothic"/>
                <a:sym typeface="ITC Avant Garde Gothic"/>
              </a:rPr>
              <a:t>rs handle the local routing for their VLANs and forward all traffic to HQ through a point-to-point WAN link.</a:t>
            </a:r>
          </a:p>
          <a:p>
            <a:pPr algn="l">
              <a:lnSpc>
                <a:spcPts val="5477"/>
              </a:lnSpc>
            </a:pPr>
            <a:r>
              <a:rPr lang="en-US" sz="3300" spc="-99">
                <a:solidFill>
                  <a:srgbClr val="FFFFFF"/>
                </a:solidFill>
                <a:latin typeface="ITC Avant Garde Gothic"/>
                <a:ea typeface="ITC Avant Garde Gothic"/>
                <a:cs typeface="ITC Avant Garde Gothic"/>
                <a:sym typeface="ITC Avant Garde Gothic"/>
              </a:rPr>
              <a:t> Routing is static to ensure stable and controlled paths</a:t>
            </a: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bg>
      <p:bgPr>
        <a:solidFill>
          <a:srgbClr val="001D3D"/>
        </a:solidFill>
      </p:bgPr>
    </p:bg>
    <p:spTree>
      <p:nvGrpSpPr>
        <p:cNvPr id="1" name=""/>
        <p:cNvGrpSpPr/>
        <p:nvPr/>
      </p:nvGrpSpPr>
      <p:grpSpPr>
        <a:xfrm>
          <a:off x="0" y="0"/>
          <a:ext cx="0" cy="0"/>
          <a:chOff x="0" y="0"/>
          <a:chExt cx="0" cy="0"/>
        </a:xfrm>
      </p:grpSpPr>
      <p:sp>
        <p:nvSpPr>
          <p:cNvPr name="Freeform 2" id="2"/>
          <p:cNvSpPr/>
          <p:nvPr/>
        </p:nvSpPr>
        <p:spPr>
          <a:xfrm flipH="false" flipV="false" rot="0">
            <a:off x="13611225" y="6787402"/>
            <a:ext cx="10936025" cy="10299747"/>
          </a:xfrm>
          <a:custGeom>
            <a:avLst/>
            <a:gdLst/>
            <a:ahLst/>
            <a:cxnLst/>
            <a:rect r="r" b="b" t="t" l="l"/>
            <a:pathLst>
              <a:path h="10299747" w="10936025">
                <a:moveTo>
                  <a:pt x="0" y="0"/>
                </a:moveTo>
                <a:lnTo>
                  <a:pt x="10936025" y="0"/>
                </a:lnTo>
                <a:lnTo>
                  <a:pt x="10936025" y="10299747"/>
                </a:lnTo>
                <a:lnTo>
                  <a:pt x="0" y="1029974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grpSp>
        <p:nvGrpSpPr>
          <p:cNvPr name="Group 3" id="3"/>
          <p:cNvGrpSpPr/>
          <p:nvPr/>
        </p:nvGrpSpPr>
        <p:grpSpPr>
          <a:xfrm rot="0">
            <a:off x="9465733" y="666750"/>
            <a:ext cx="8629650" cy="8953500"/>
            <a:chOff x="0" y="0"/>
            <a:chExt cx="1336959" cy="1387131"/>
          </a:xfrm>
        </p:grpSpPr>
        <p:sp>
          <p:nvSpPr>
            <p:cNvPr name="Freeform 4" id="4"/>
            <p:cNvSpPr/>
            <p:nvPr/>
          </p:nvSpPr>
          <p:spPr>
            <a:xfrm flipH="false" flipV="false" rot="0">
              <a:off x="0" y="0"/>
              <a:ext cx="1336959" cy="1387131"/>
            </a:xfrm>
            <a:custGeom>
              <a:avLst/>
              <a:gdLst/>
              <a:ahLst/>
              <a:cxnLst/>
              <a:rect r="r" b="b" t="t" l="l"/>
              <a:pathLst>
                <a:path h="1387131" w="1336959">
                  <a:moveTo>
                    <a:pt x="35885" y="0"/>
                  </a:moveTo>
                  <a:lnTo>
                    <a:pt x="1301073" y="0"/>
                  </a:lnTo>
                  <a:cubicBezTo>
                    <a:pt x="1310591" y="0"/>
                    <a:pt x="1319718" y="3781"/>
                    <a:pt x="1326448" y="10511"/>
                  </a:cubicBezTo>
                  <a:cubicBezTo>
                    <a:pt x="1333178" y="17240"/>
                    <a:pt x="1336959" y="26368"/>
                    <a:pt x="1336959" y="35885"/>
                  </a:cubicBezTo>
                  <a:lnTo>
                    <a:pt x="1336959" y="1351246"/>
                  </a:lnTo>
                  <a:cubicBezTo>
                    <a:pt x="1336959" y="1360764"/>
                    <a:pt x="1333178" y="1369891"/>
                    <a:pt x="1326448" y="1376621"/>
                  </a:cubicBezTo>
                  <a:cubicBezTo>
                    <a:pt x="1319718" y="1383351"/>
                    <a:pt x="1310591" y="1387131"/>
                    <a:pt x="1301073" y="1387131"/>
                  </a:cubicBezTo>
                  <a:lnTo>
                    <a:pt x="35885" y="1387131"/>
                  </a:lnTo>
                  <a:cubicBezTo>
                    <a:pt x="26368" y="1387131"/>
                    <a:pt x="17240" y="1383351"/>
                    <a:pt x="10511" y="1376621"/>
                  </a:cubicBezTo>
                  <a:cubicBezTo>
                    <a:pt x="3781" y="1369891"/>
                    <a:pt x="0" y="1360764"/>
                    <a:pt x="0" y="1351246"/>
                  </a:cubicBezTo>
                  <a:lnTo>
                    <a:pt x="0" y="35885"/>
                  </a:lnTo>
                  <a:cubicBezTo>
                    <a:pt x="0" y="26368"/>
                    <a:pt x="3781" y="17240"/>
                    <a:pt x="10511" y="10511"/>
                  </a:cubicBezTo>
                  <a:cubicBezTo>
                    <a:pt x="17240" y="3781"/>
                    <a:pt x="26368" y="0"/>
                    <a:pt x="35885" y="0"/>
                  </a:cubicBezTo>
                  <a:close/>
                </a:path>
              </a:pathLst>
            </a:custGeom>
            <a:blipFill>
              <a:blip r:embed="rId4"/>
              <a:stretch>
                <a:fillRect l="0" t="-199" r="0" b="-199"/>
              </a:stretch>
            </a:blipFill>
            <a:ln w="28575" cap="rnd">
              <a:solidFill>
                <a:srgbClr val="FFFFFF"/>
              </a:solidFill>
              <a:prstDash val="solid"/>
              <a:round/>
            </a:ln>
          </p:spPr>
        </p:sp>
      </p:grpSp>
      <p:sp>
        <p:nvSpPr>
          <p:cNvPr name="TextBox 5" id="5"/>
          <p:cNvSpPr txBox="true"/>
          <p:nvPr/>
        </p:nvSpPr>
        <p:spPr>
          <a:xfrm rot="0">
            <a:off x="506677" y="2178135"/>
            <a:ext cx="8637323" cy="3512820"/>
          </a:xfrm>
          <a:prstGeom prst="rect">
            <a:avLst/>
          </a:prstGeom>
        </p:spPr>
        <p:txBody>
          <a:bodyPr anchor="t" rtlCol="false" tIns="0" lIns="0" bIns="0" rIns="0">
            <a:spAutoFit/>
          </a:bodyPr>
          <a:lstStyle/>
          <a:p>
            <a:pPr algn="l">
              <a:lnSpc>
                <a:spcPts val="4590"/>
              </a:lnSpc>
            </a:pPr>
            <a:r>
              <a:rPr lang="en-US" sz="3000" spc="-89">
                <a:solidFill>
                  <a:srgbClr val="FFFFFF"/>
                </a:solidFill>
                <a:latin typeface="ITC Avant Garde Gothic"/>
                <a:ea typeface="ITC Avant Garde Gothic"/>
                <a:cs typeface="ITC Avant Garde Gothic"/>
                <a:sym typeface="ITC Avant Garde Gothic"/>
              </a:rPr>
              <a:t>Each</a:t>
            </a:r>
            <a:r>
              <a:rPr lang="en-US" sz="3000" spc="-89">
                <a:solidFill>
                  <a:srgbClr val="FFFFFF"/>
                </a:solidFill>
                <a:latin typeface="ITC Avant Garde Gothic"/>
                <a:ea typeface="ITC Avant Garde Gothic"/>
                <a:cs typeface="ITC Avant Garde Gothic"/>
                <a:sym typeface="ITC Avant Garde Gothic"/>
              </a:rPr>
              <a:t> branch VLAN has its own gateway:</a:t>
            </a:r>
          </a:p>
          <a:p>
            <a:pPr algn="l">
              <a:lnSpc>
                <a:spcPts val="4590"/>
              </a:lnSpc>
            </a:pPr>
            <a:r>
              <a:rPr lang="en-US" sz="3000" spc="-89">
                <a:solidFill>
                  <a:srgbClr val="FFFFFF"/>
                </a:solidFill>
                <a:latin typeface="ITC Avant Garde Gothic"/>
                <a:ea typeface="ITC Avant Garde Gothic"/>
                <a:cs typeface="ITC Avant Garde Gothic"/>
                <a:sym typeface="ITC Avant Garde Gothic"/>
              </a:rPr>
              <a:t> BR-HR → VLAN 60 → Gateway 10.0.60.1</a:t>
            </a:r>
          </a:p>
          <a:p>
            <a:pPr algn="l">
              <a:lnSpc>
                <a:spcPts val="4590"/>
              </a:lnSpc>
            </a:pPr>
            <a:r>
              <a:rPr lang="en-US" sz="3000" spc="-89">
                <a:solidFill>
                  <a:srgbClr val="FFFFFF"/>
                </a:solidFill>
                <a:latin typeface="ITC Avant Garde Gothic"/>
                <a:ea typeface="ITC Avant Garde Gothic"/>
                <a:cs typeface="ITC Avant Garde Gothic"/>
                <a:sym typeface="ITC Avant Garde Gothic"/>
              </a:rPr>
              <a:t> BR-Sales → VLAN 70 → Gateway 10.0.70.1</a:t>
            </a:r>
          </a:p>
          <a:p>
            <a:pPr algn="l">
              <a:lnSpc>
                <a:spcPts val="4590"/>
              </a:lnSpc>
            </a:pPr>
            <a:r>
              <a:rPr lang="en-US" sz="3000" spc="-89">
                <a:solidFill>
                  <a:srgbClr val="FFFFFF"/>
                </a:solidFill>
                <a:latin typeface="ITC Avant Garde Gothic"/>
                <a:ea typeface="ITC Avant Garde Gothic"/>
                <a:cs typeface="ITC Avant Garde Gothic"/>
                <a:sym typeface="ITC Avant Garde Gothic"/>
              </a:rPr>
              <a:t> BR-Finance → VLAN 80 → Gateway 10.0.80.1</a:t>
            </a:r>
          </a:p>
          <a:p>
            <a:pPr algn="l">
              <a:lnSpc>
                <a:spcPts val="4590"/>
              </a:lnSpc>
            </a:pPr>
            <a:r>
              <a:rPr lang="en-US" sz="3000" spc="-89">
                <a:solidFill>
                  <a:srgbClr val="FFFFFF"/>
                </a:solidFill>
                <a:latin typeface="ITC Avant Garde Gothic"/>
                <a:ea typeface="ITC Avant Garde Gothic"/>
                <a:cs typeface="ITC Avant Garde Gothic"/>
                <a:sym typeface="ITC Avant Garde Gothic"/>
              </a:rPr>
              <a:t> BR-Media → VLAN 90 → Gateway 10.0.90.1</a:t>
            </a:r>
          </a:p>
          <a:p>
            <a:pPr algn="l">
              <a:lnSpc>
                <a:spcPts val="4590"/>
              </a:lnSpc>
            </a:pPr>
            <a:r>
              <a:rPr lang="en-US" sz="3000" spc="-89">
                <a:solidFill>
                  <a:srgbClr val="FFFFFF"/>
                </a:solidFill>
                <a:latin typeface="ITC Avant Garde Gothic"/>
                <a:ea typeface="ITC Avant Garde Gothic"/>
                <a:cs typeface="ITC Avant Garde Gothic"/>
                <a:sym typeface="ITC Avant Garde Gothic"/>
              </a:rPr>
              <a:t> BR-IT → VLAN 100 → Gateway 10.0.100.1</a:t>
            </a:r>
          </a:p>
        </p:txBody>
      </p:sp>
      <p:sp>
        <p:nvSpPr>
          <p:cNvPr name="TextBox 6" id="6"/>
          <p:cNvSpPr txBox="true"/>
          <p:nvPr/>
        </p:nvSpPr>
        <p:spPr>
          <a:xfrm rot="0">
            <a:off x="506677" y="923925"/>
            <a:ext cx="8637323" cy="936624"/>
          </a:xfrm>
          <a:prstGeom prst="rect">
            <a:avLst/>
          </a:prstGeom>
        </p:spPr>
        <p:txBody>
          <a:bodyPr anchor="t" rtlCol="false" tIns="0" lIns="0" bIns="0" rIns="0">
            <a:spAutoFit/>
          </a:bodyPr>
          <a:lstStyle/>
          <a:p>
            <a:pPr algn="ctr">
              <a:lnSpc>
                <a:spcPts val="7700"/>
              </a:lnSpc>
            </a:pPr>
            <a:r>
              <a:rPr lang="en-US" sz="5500" b="true">
                <a:solidFill>
                  <a:srgbClr val="00B9F1"/>
                </a:solidFill>
                <a:latin typeface="Canva Sans Bold"/>
                <a:ea typeface="Canva Sans Bold"/>
                <a:cs typeface="Canva Sans Bold"/>
                <a:sym typeface="Canva Sans Bold"/>
              </a:rPr>
              <a:t>Branch D</a:t>
            </a:r>
            <a:r>
              <a:rPr lang="en-US" b="true" sz="5500">
                <a:solidFill>
                  <a:srgbClr val="00B9F1"/>
                </a:solidFill>
                <a:latin typeface="Canva Sans Bold"/>
                <a:ea typeface="Canva Sans Bold"/>
                <a:cs typeface="Canva Sans Bold"/>
                <a:sym typeface="Canva Sans Bold"/>
              </a:rPr>
              <a:t>efault Gateways</a:t>
            </a:r>
          </a:p>
        </p:txBody>
      </p:sp>
      <p:sp>
        <p:nvSpPr>
          <p:cNvPr name="TextBox 7" id="7"/>
          <p:cNvSpPr txBox="true"/>
          <p:nvPr/>
        </p:nvSpPr>
        <p:spPr>
          <a:xfrm rot="0">
            <a:off x="506677" y="7116530"/>
            <a:ext cx="8115300" cy="1047750"/>
          </a:xfrm>
          <a:prstGeom prst="rect">
            <a:avLst/>
          </a:prstGeom>
        </p:spPr>
        <p:txBody>
          <a:bodyPr anchor="t" rtlCol="false" tIns="0" lIns="0" bIns="0" rIns="0">
            <a:spAutoFit/>
          </a:bodyPr>
          <a:lstStyle/>
          <a:p>
            <a:pPr algn="l">
              <a:lnSpc>
                <a:spcPts val="4200"/>
              </a:lnSpc>
              <a:spcBef>
                <a:spcPct val="0"/>
              </a:spcBef>
            </a:pPr>
            <a:r>
              <a:rPr lang="en-US" sz="3000">
                <a:solidFill>
                  <a:srgbClr val="FFFFFF"/>
                </a:solidFill>
                <a:latin typeface="Canva Sans"/>
                <a:ea typeface="Canva Sans"/>
                <a:cs typeface="Canva Sans"/>
                <a:sym typeface="Canva Sans"/>
              </a:rPr>
              <a:t>Branch users use HQ DHCP but rely on their local gateway for first-hop routing.</a:t>
            </a:r>
          </a:p>
        </p:txBody>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bg>
      <p:bgPr>
        <a:solidFill>
          <a:srgbClr val="0B1A33"/>
        </a:solidFill>
      </p:bgPr>
    </p:bg>
    <p:spTree>
      <p:nvGrpSpPr>
        <p:cNvPr id="1" name=""/>
        <p:cNvGrpSpPr/>
        <p:nvPr/>
      </p:nvGrpSpPr>
      <p:grpSpPr>
        <a:xfrm>
          <a:off x="0" y="0"/>
          <a:ext cx="0" cy="0"/>
          <a:chOff x="0" y="0"/>
          <a:chExt cx="0" cy="0"/>
        </a:xfrm>
      </p:grpSpPr>
      <p:grpSp>
        <p:nvGrpSpPr>
          <p:cNvPr name="Group 2" id="2"/>
          <p:cNvGrpSpPr/>
          <p:nvPr/>
        </p:nvGrpSpPr>
        <p:grpSpPr>
          <a:xfrm rot="0">
            <a:off x="666750" y="666750"/>
            <a:ext cx="8324850" cy="7781095"/>
            <a:chOff x="0" y="0"/>
            <a:chExt cx="11099800" cy="10374793"/>
          </a:xfrm>
        </p:grpSpPr>
        <p:sp>
          <p:nvSpPr>
            <p:cNvPr name="TextBox 3" id="3"/>
            <p:cNvSpPr txBox="true"/>
            <p:nvPr/>
          </p:nvSpPr>
          <p:spPr>
            <a:xfrm rot="0">
              <a:off x="0" y="0"/>
              <a:ext cx="11099800" cy="2487507"/>
            </a:xfrm>
            <a:prstGeom prst="rect">
              <a:avLst/>
            </a:prstGeom>
          </p:spPr>
          <p:txBody>
            <a:bodyPr anchor="t" rtlCol="false" tIns="0" lIns="0" bIns="0" rIns="0">
              <a:spAutoFit/>
            </a:bodyPr>
            <a:lstStyle/>
            <a:p>
              <a:pPr algn="l" marL="0" indent="0" lvl="0">
                <a:lnSpc>
                  <a:spcPts val="6699"/>
                </a:lnSpc>
                <a:spcBef>
                  <a:spcPct val="0"/>
                </a:spcBef>
              </a:pPr>
              <a:r>
                <a:rPr lang="en-US" sz="6699" spc="-200">
                  <a:solidFill>
                    <a:srgbClr val="64B5F6"/>
                  </a:solidFill>
                  <a:latin typeface="ITC Avant Garde Gothic"/>
                  <a:ea typeface="ITC Avant Garde Gothic"/>
                  <a:cs typeface="ITC Avant Garde Gothic"/>
                  <a:sym typeface="ITC Avant Garde Gothic"/>
                </a:rPr>
                <a:t>Co</a:t>
              </a:r>
              <a:r>
                <a:rPr lang="en-US" sz="6699" spc="-200" strike="noStrike" u="none">
                  <a:solidFill>
                    <a:srgbClr val="64B5F6"/>
                  </a:solidFill>
                  <a:latin typeface="ITC Avant Garde Gothic"/>
                  <a:ea typeface="ITC Avant Garde Gothic"/>
                  <a:cs typeface="ITC Avant Garde Gothic"/>
                  <a:sym typeface="ITC Avant Garde Gothic"/>
                </a:rPr>
                <a:t>nne</a:t>
              </a:r>
              <a:r>
                <a:rPr lang="en-US" sz="6699" spc="-200" strike="noStrike" u="none">
                  <a:solidFill>
                    <a:srgbClr val="64B5F6"/>
                  </a:solidFill>
                  <a:latin typeface="ITC Avant Garde Gothic"/>
                  <a:ea typeface="ITC Avant Garde Gothic"/>
                  <a:cs typeface="ITC Avant Garde Gothic"/>
                  <a:sym typeface="ITC Avant Garde Gothic"/>
                </a:rPr>
                <a:t>ctivity</a:t>
              </a:r>
              <a:r>
                <a:rPr lang="en-US" sz="6699" spc="-200" strike="noStrike" u="none">
                  <a:solidFill>
                    <a:srgbClr val="64B5F6"/>
                  </a:solidFill>
                  <a:latin typeface="ITC Avant Garde Gothic"/>
                  <a:ea typeface="ITC Avant Garde Gothic"/>
                  <a:cs typeface="ITC Avant Garde Gothic"/>
                  <a:sym typeface="ITC Avant Garde Gothic"/>
                </a:rPr>
                <a:t> a</a:t>
              </a:r>
              <a:r>
                <a:rPr lang="en-US" sz="6699" spc="-200" strike="noStrike" u="none">
                  <a:solidFill>
                    <a:srgbClr val="64B5F6"/>
                  </a:solidFill>
                  <a:latin typeface="ITC Avant Garde Gothic"/>
                  <a:ea typeface="ITC Avant Garde Gothic"/>
                  <a:cs typeface="ITC Avant Garde Gothic"/>
                  <a:sym typeface="ITC Avant Garde Gothic"/>
                </a:rPr>
                <a:t>nd</a:t>
              </a:r>
              <a:r>
                <a:rPr lang="en-US" sz="6699" spc="-200" strike="noStrike" u="none">
                  <a:solidFill>
                    <a:srgbClr val="64B5F6"/>
                  </a:solidFill>
                  <a:latin typeface="ITC Avant Garde Gothic"/>
                  <a:ea typeface="ITC Avant Garde Gothic"/>
                  <a:cs typeface="ITC Avant Garde Gothic"/>
                  <a:sym typeface="ITC Avant Garde Gothic"/>
                </a:rPr>
                <a:t> </a:t>
              </a:r>
              <a:r>
                <a:rPr lang="en-US" sz="6699" spc="-200" strike="noStrike" u="none">
                  <a:solidFill>
                    <a:srgbClr val="64B5F6"/>
                  </a:solidFill>
                  <a:latin typeface="ITC Avant Garde Gothic"/>
                  <a:ea typeface="ITC Avant Garde Gothic"/>
                  <a:cs typeface="ITC Avant Garde Gothic"/>
                  <a:sym typeface="ITC Avant Garde Gothic"/>
                </a:rPr>
                <a:t>DHCP</a:t>
              </a:r>
            </a:p>
          </p:txBody>
        </p:sp>
        <p:sp>
          <p:nvSpPr>
            <p:cNvPr name="TextBox 4" id="4"/>
            <p:cNvSpPr txBox="true"/>
            <p:nvPr/>
          </p:nvSpPr>
          <p:spPr>
            <a:xfrm rot="0">
              <a:off x="0" y="2733837"/>
              <a:ext cx="11099800" cy="714375"/>
            </a:xfrm>
            <a:prstGeom prst="rect">
              <a:avLst/>
            </a:prstGeom>
          </p:spPr>
          <p:txBody>
            <a:bodyPr anchor="t" rtlCol="false" tIns="0" lIns="0" bIns="0" rIns="0">
              <a:spAutoFit/>
            </a:bodyPr>
            <a:lstStyle/>
            <a:p>
              <a:pPr algn="l" marL="0" indent="0" lvl="0">
                <a:lnSpc>
                  <a:spcPts val="3839"/>
                </a:lnSpc>
                <a:spcBef>
                  <a:spcPct val="0"/>
                </a:spcBef>
              </a:pPr>
              <a:r>
                <a:rPr lang="en-US" sz="3199" spc="-95" strike="noStrike" u="none">
                  <a:solidFill>
                    <a:srgbClr val="64B5F6"/>
                  </a:solidFill>
                  <a:latin typeface="ITC Avant Garde Gothic"/>
                  <a:ea typeface="ITC Avant Garde Gothic"/>
                  <a:cs typeface="ITC Avant Garde Gothic"/>
                  <a:sym typeface="ITC Avant Garde Gothic"/>
                </a:rPr>
                <a:t>Visualizing packet transmission efficiency</a:t>
              </a:r>
            </a:p>
          </p:txBody>
        </p:sp>
        <p:sp>
          <p:nvSpPr>
            <p:cNvPr name="TextBox 5" id="5"/>
            <p:cNvSpPr txBox="true"/>
            <p:nvPr/>
          </p:nvSpPr>
          <p:spPr>
            <a:xfrm rot="0">
              <a:off x="0" y="4464212"/>
              <a:ext cx="9182100" cy="5910581"/>
            </a:xfrm>
            <a:prstGeom prst="rect">
              <a:avLst/>
            </a:prstGeom>
          </p:spPr>
          <p:txBody>
            <a:bodyPr anchor="t" rtlCol="false" tIns="0" lIns="0" bIns="0" rIns="0">
              <a:spAutoFit/>
            </a:bodyPr>
            <a:lstStyle/>
            <a:p>
              <a:pPr algn="l" marL="0" indent="0" lvl="0">
                <a:lnSpc>
                  <a:spcPts val="5039"/>
                </a:lnSpc>
                <a:spcBef>
                  <a:spcPct val="0"/>
                </a:spcBef>
              </a:pPr>
              <a:r>
                <a:rPr lang="en-US" sz="3599">
                  <a:solidFill>
                    <a:srgbClr val="F7F9FB"/>
                  </a:solidFill>
                  <a:latin typeface="TT Fors"/>
                  <a:ea typeface="TT Fors"/>
                  <a:cs typeface="TT Fors"/>
                  <a:sym typeface="TT Fors"/>
                </a:rPr>
                <a:t>Br</a:t>
              </a:r>
              <a:r>
                <a:rPr lang="en-US" sz="3599" strike="noStrike" u="none">
                  <a:solidFill>
                    <a:srgbClr val="F7F9FB"/>
                  </a:solidFill>
                  <a:latin typeface="TT Fors"/>
                  <a:ea typeface="TT Fors"/>
                  <a:cs typeface="TT Fors"/>
                  <a:sym typeface="TT Fors"/>
                </a:rPr>
                <a:t>a</a:t>
              </a:r>
              <a:r>
                <a:rPr lang="en-US" sz="3599" strike="noStrike" u="none">
                  <a:solidFill>
                    <a:srgbClr val="F7F9FB"/>
                  </a:solidFill>
                  <a:latin typeface="TT Fors"/>
                  <a:ea typeface="TT Fors"/>
                  <a:cs typeface="TT Fors"/>
                  <a:sym typeface="TT Fors"/>
                </a:rPr>
                <a:t>nch users</a:t>
              </a:r>
              <a:r>
                <a:rPr lang="en-US" sz="3599" strike="noStrike" u="none">
                  <a:solidFill>
                    <a:srgbClr val="F7F9FB"/>
                  </a:solidFill>
                  <a:latin typeface="TT Fors"/>
                  <a:ea typeface="TT Fors"/>
                  <a:cs typeface="TT Fors"/>
                  <a:sym typeface="TT Fors"/>
                </a:rPr>
                <a:t> </a:t>
              </a:r>
              <a:r>
                <a:rPr lang="en-US" sz="3599" strike="noStrike" u="none">
                  <a:solidFill>
                    <a:srgbClr val="F7F9FB"/>
                  </a:solidFill>
                  <a:latin typeface="TT Fors"/>
                  <a:ea typeface="TT Fors"/>
                  <a:cs typeface="TT Fors"/>
                  <a:sym typeface="TT Fors"/>
                </a:rPr>
                <a:t>re</a:t>
              </a:r>
              <a:r>
                <a:rPr lang="en-US" sz="3599" strike="noStrike" u="none">
                  <a:solidFill>
                    <a:srgbClr val="F7F9FB"/>
                  </a:solidFill>
                  <a:latin typeface="TT Fors"/>
                  <a:ea typeface="TT Fors"/>
                  <a:cs typeface="TT Fors"/>
                  <a:sym typeface="TT Fors"/>
                </a:rPr>
                <a:t>ce</a:t>
              </a:r>
              <a:r>
                <a:rPr lang="en-US" sz="3599" strike="noStrike" u="none">
                  <a:solidFill>
                    <a:srgbClr val="F7F9FB"/>
                  </a:solidFill>
                  <a:latin typeface="TT Fors"/>
                  <a:ea typeface="TT Fors"/>
                  <a:cs typeface="TT Fors"/>
                  <a:sym typeface="TT Fors"/>
                </a:rPr>
                <a:t>ive IP addresse</a:t>
              </a:r>
              <a:r>
                <a:rPr lang="en-US" sz="3599" strike="noStrike" u="none">
                  <a:solidFill>
                    <a:srgbClr val="F7F9FB"/>
                  </a:solidFill>
                  <a:latin typeface="TT Fors"/>
                  <a:ea typeface="TT Fors"/>
                  <a:cs typeface="TT Fors"/>
                  <a:sym typeface="TT Fors"/>
                </a:rPr>
                <a:t>s </a:t>
              </a:r>
              <a:r>
                <a:rPr lang="en-US" sz="3599" strike="noStrike" u="none">
                  <a:solidFill>
                    <a:srgbClr val="F7F9FB"/>
                  </a:solidFill>
                  <a:latin typeface="TT Fors"/>
                  <a:ea typeface="TT Fors"/>
                  <a:cs typeface="TT Fors"/>
                  <a:sym typeface="TT Fors"/>
                </a:rPr>
                <a:t>from </a:t>
              </a:r>
              <a:r>
                <a:rPr lang="en-US" sz="3599" strike="noStrike" u="none">
                  <a:solidFill>
                    <a:srgbClr val="F7F9FB"/>
                  </a:solidFill>
                  <a:latin typeface="TT Fors"/>
                  <a:ea typeface="TT Fors"/>
                  <a:cs typeface="TT Fors"/>
                  <a:sym typeface="TT Fors"/>
                </a:rPr>
                <a:t>t</a:t>
              </a:r>
              <a:r>
                <a:rPr lang="en-US" sz="3599" strike="noStrike" u="none">
                  <a:solidFill>
                    <a:srgbClr val="F7F9FB"/>
                  </a:solidFill>
                  <a:latin typeface="TT Fors"/>
                  <a:ea typeface="TT Fors"/>
                  <a:cs typeface="TT Fors"/>
                  <a:sym typeface="TT Fors"/>
                </a:rPr>
                <a:t>he HQ DHCP se</a:t>
              </a:r>
              <a:r>
                <a:rPr lang="en-US" sz="3599" strike="noStrike" u="none">
                  <a:solidFill>
                    <a:srgbClr val="F7F9FB"/>
                  </a:solidFill>
                  <a:latin typeface="TT Fors"/>
                  <a:ea typeface="TT Fors"/>
                  <a:cs typeface="TT Fors"/>
                  <a:sym typeface="TT Fors"/>
                </a:rPr>
                <a:t>rve</a:t>
              </a:r>
              <a:r>
                <a:rPr lang="en-US" sz="3599" strike="noStrike" u="none">
                  <a:solidFill>
                    <a:srgbClr val="F7F9FB"/>
                  </a:solidFill>
                  <a:latin typeface="TT Fors"/>
                  <a:ea typeface="TT Fors"/>
                  <a:cs typeface="TT Fors"/>
                  <a:sym typeface="TT Fors"/>
                </a:rPr>
                <a:t>r</a:t>
              </a:r>
              <a:r>
                <a:rPr lang="en-US" sz="3599" strike="noStrike" u="none">
                  <a:solidFill>
                    <a:srgbClr val="F7F9FB"/>
                  </a:solidFill>
                  <a:latin typeface="TT Fors"/>
                  <a:ea typeface="TT Fors"/>
                  <a:cs typeface="TT Fors"/>
                  <a:sym typeface="TT Fors"/>
                </a:rPr>
                <a:t> through </a:t>
              </a:r>
              <a:r>
                <a:rPr lang="en-US" sz="3599" strike="noStrike" u="none">
                  <a:solidFill>
                    <a:srgbClr val="F7F9FB"/>
                  </a:solidFill>
                  <a:latin typeface="TT Fors"/>
                  <a:ea typeface="TT Fors"/>
                  <a:cs typeface="TT Fors"/>
                  <a:sym typeface="TT Fors"/>
                </a:rPr>
                <a:t>rel</a:t>
              </a:r>
              <a:r>
                <a:rPr lang="en-US" sz="3599" strike="noStrike" u="none">
                  <a:solidFill>
                    <a:srgbClr val="F7F9FB"/>
                  </a:solidFill>
                  <a:latin typeface="TT Fors"/>
                  <a:ea typeface="TT Fors"/>
                  <a:cs typeface="TT Fors"/>
                  <a:sym typeface="TT Fors"/>
                </a:rPr>
                <a:t>a</a:t>
              </a:r>
              <a:r>
                <a:rPr lang="en-US" sz="3599" strike="noStrike" u="none">
                  <a:solidFill>
                    <a:srgbClr val="F7F9FB"/>
                  </a:solidFill>
                  <a:latin typeface="TT Fors"/>
                  <a:ea typeface="TT Fors"/>
                  <a:cs typeface="TT Fors"/>
                  <a:sym typeface="TT Fors"/>
                </a:rPr>
                <a:t>y.</a:t>
              </a:r>
              <a:r>
                <a:rPr lang="en-US" sz="3599" strike="noStrike" u="none">
                  <a:solidFill>
                    <a:srgbClr val="F7F9FB"/>
                  </a:solidFill>
                  <a:latin typeface="TT Fors"/>
                  <a:ea typeface="TT Fors"/>
                  <a:cs typeface="TT Fors"/>
                  <a:sym typeface="TT Fors"/>
                </a:rPr>
                <a:t> </a:t>
              </a:r>
            </a:p>
            <a:p>
              <a:pPr algn="l" marL="0" indent="0" lvl="0">
                <a:lnSpc>
                  <a:spcPts val="5039"/>
                </a:lnSpc>
                <a:spcBef>
                  <a:spcPct val="0"/>
                </a:spcBef>
              </a:pPr>
              <a:r>
                <a:rPr lang="en-US" sz="3599" strike="noStrike" u="none">
                  <a:solidFill>
                    <a:srgbClr val="F7F9FB"/>
                  </a:solidFill>
                  <a:latin typeface="TT Fors"/>
                  <a:ea typeface="TT Fors"/>
                  <a:cs typeface="TT Fors"/>
                  <a:sym typeface="TT Fors"/>
                </a:rPr>
                <a:t>All</a:t>
              </a:r>
              <a:r>
                <a:rPr lang="en-US" sz="3599" strike="noStrike" u="none">
                  <a:solidFill>
                    <a:srgbClr val="F7F9FB"/>
                  </a:solidFill>
                  <a:latin typeface="TT Fors"/>
                  <a:ea typeface="TT Fors"/>
                  <a:cs typeface="TT Fors"/>
                  <a:sym typeface="TT Fors"/>
                </a:rPr>
                <a:t> br</a:t>
              </a:r>
              <a:r>
                <a:rPr lang="en-US" sz="3599" strike="noStrike" u="none">
                  <a:solidFill>
                    <a:srgbClr val="F7F9FB"/>
                  </a:solidFill>
                  <a:latin typeface="TT Fors"/>
                  <a:ea typeface="TT Fors"/>
                  <a:cs typeface="TT Fors"/>
                  <a:sym typeface="TT Fors"/>
                </a:rPr>
                <a:t>anc</a:t>
              </a:r>
              <a:r>
                <a:rPr lang="en-US" sz="3599" strike="noStrike" u="none">
                  <a:solidFill>
                    <a:srgbClr val="F7F9FB"/>
                  </a:solidFill>
                  <a:latin typeface="TT Fors"/>
                  <a:ea typeface="TT Fors"/>
                  <a:cs typeface="TT Fors"/>
                  <a:sym typeface="TT Fors"/>
                </a:rPr>
                <a:t>h</a:t>
              </a:r>
              <a:r>
                <a:rPr lang="en-US" sz="3599" strike="noStrike" u="none">
                  <a:solidFill>
                    <a:srgbClr val="F7F9FB"/>
                  </a:solidFill>
                  <a:latin typeface="TT Fors"/>
                  <a:ea typeface="TT Fors"/>
                  <a:cs typeface="TT Fors"/>
                  <a:sym typeface="TT Fors"/>
                </a:rPr>
                <a:t> </a:t>
              </a:r>
              <a:r>
                <a:rPr lang="en-US" sz="3599" strike="noStrike" u="none">
                  <a:solidFill>
                    <a:srgbClr val="F7F9FB"/>
                  </a:solidFill>
                  <a:latin typeface="TT Fors"/>
                  <a:ea typeface="TT Fors"/>
                  <a:cs typeface="TT Fors"/>
                  <a:sym typeface="TT Fors"/>
                </a:rPr>
                <a:t>VL</a:t>
              </a:r>
              <a:r>
                <a:rPr lang="en-US" sz="3599" strike="noStrike" u="none">
                  <a:solidFill>
                    <a:srgbClr val="F7F9FB"/>
                  </a:solidFill>
                  <a:latin typeface="TT Fors"/>
                  <a:ea typeface="TT Fors"/>
                  <a:cs typeface="TT Fors"/>
                  <a:sym typeface="TT Fors"/>
                </a:rPr>
                <a:t>ANs communicate with HQ servers through the branch firewall and core network.</a:t>
              </a:r>
            </a:p>
          </p:txBody>
        </p:sp>
      </p:grpSp>
      <p:grpSp>
        <p:nvGrpSpPr>
          <p:cNvPr name="Group 6" id="6"/>
          <p:cNvGrpSpPr/>
          <p:nvPr/>
        </p:nvGrpSpPr>
        <p:grpSpPr>
          <a:xfrm rot="0">
            <a:off x="10734675" y="0"/>
            <a:ext cx="7553325" cy="10287000"/>
            <a:chOff x="0" y="0"/>
            <a:chExt cx="1170208" cy="1593725"/>
          </a:xfrm>
        </p:grpSpPr>
        <p:sp>
          <p:nvSpPr>
            <p:cNvPr name="Freeform 7" id="7"/>
            <p:cNvSpPr/>
            <p:nvPr/>
          </p:nvSpPr>
          <p:spPr>
            <a:xfrm flipH="false" flipV="false" rot="0">
              <a:off x="0" y="0"/>
              <a:ext cx="1170208" cy="1593725"/>
            </a:xfrm>
            <a:custGeom>
              <a:avLst/>
              <a:gdLst/>
              <a:ahLst/>
              <a:cxnLst/>
              <a:rect r="r" b="b" t="t" l="l"/>
              <a:pathLst>
                <a:path h="1593725" w="1170208">
                  <a:moveTo>
                    <a:pt x="0" y="0"/>
                  </a:moveTo>
                  <a:lnTo>
                    <a:pt x="1170208" y="0"/>
                  </a:lnTo>
                  <a:lnTo>
                    <a:pt x="1170208" y="1593725"/>
                  </a:lnTo>
                  <a:lnTo>
                    <a:pt x="0" y="1593725"/>
                  </a:lnTo>
                  <a:close/>
                </a:path>
              </a:pathLst>
            </a:custGeom>
            <a:blipFill>
              <a:blip r:embed="rId2"/>
              <a:stretch>
                <a:fillRect l="0" t="-205" r="0" b="-205"/>
              </a:stretch>
            </a:blipFill>
          </p:spPr>
        </p:sp>
      </p:gr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bg>
      <p:bgPr>
        <a:solidFill>
          <a:srgbClr val="0A2A53"/>
        </a:solidFill>
      </p:bgPr>
    </p:bg>
    <p:spTree>
      <p:nvGrpSpPr>
        <p:cNvPr id="1" name=""/>
        <p:cNvGrpSpPr/>
        <p:nvPr/>
      </p:nvGrpSpPr>
      <p:grpSpPr>
        <a:xfrm>
          <a:off x="0" y="0"/>
          <a:ext cx="0" cy="0"/>
          <a:chOff x="0" y="0"/>
          <a:chExt cx="0" cy="0"/>
        </a:xfrm>
      </p:grpSpPr>
      <p:grpSp>
        <p:nvGrpSpPr>
          <p:cNvPr name="Group 2" id="2"/>
          <p:cNvGrpSpPr/>
          <p:nvPr/>
        </p:nvGrpSpPr>
        <p:grpSpPr>
          <a:xfrm rot="0">
            <a:off x="10429875" y="0"/>
            <a:ext cx="7858125" cy="10287000"/>
            <a:chOff x="0" y="0"/>
            <a:chExt cx="1764443" cy="2309817"/>
          </a:xfrm>
        </p:grpSpPr>
        <p:sp>
          <p:nvSpPr>
            <p:cNvPr name="Freeform 3" id="3"/>
            <p:cNvSpPr/>
            <p:nvPr/>
          </p:nvSpPr>
          <p:spPr>
            <a:xfrm flipH="false" flipV="false" rot="0">
              <a:off x="0" y="0"/>
              <a:ext cx="1764443" cy="2309817"/>
            </a:xfrm>
            <a:custGeom>
              <a:avLst/>
              <a:gdLst/>
              <a:ahLst/>
              <a:cxnLst/>
              <a:rect r="r" b="b" t="t" l="l"/>
              <a:pathLst>
                <a:path h="2309817" w="1764443">
                  <a:moveTo>
                    <a:pt x="0" y="0"/>
                  </a:moveTo>
                  <a:lnTo>
                    <a:pt x="1764443" y="0"/>
                  </a:lnTo>
                  <a:lnTo>
                    <a:pt x="1764443" y="2309817"/>
                  </a:lnTo>
                  <a:lnTo>
                    <a:pt x="0" y="2309817"/>
                  </a:lnTo>
                  <a:close/>
                </a:path>
              </a:pathLst>
            </a:custGeom>
            <a:blipFill>
              <a:blip r:embed="rId2"/>
              <a:stretch>
                <a:fillRect l="0" t="-255" r="0" b="-255"/>
              </a:stretch>
            </a:blipFill>
          </p:spPr>
        </p:sp>
      </p:grpSp>
      <p:grpSp>
        <p:nvGrpSpPr>
          <p:cNvPr name="Group 4" id="4"/>
          <p:cNvGrpSpPr/>
          <p:nvPr/>
        </p:nvGrpSpPr>
        <p:grpSpPr>
          <a:xfrm rot="0">
            <a:off x="666750" y="666750"/>
            <a:ext cx="8324850" cy="6221603"/>
            <a:chOff x="0" y="0"/>
            <a:chExt cx="11099800" cy="8295470"/>
          </a:xfrm>
        </p:grpSpPr>
        <p:sp>
          <p:nvSpPr>
            <p:cNvPr name="TextBox 5" id="5"/>
            <p:cNvSpPr txBox="true"/>
            <p:nvPr/>
          </p:nvSpPr>
          <p:spPr>
            <a:xfrm rot="0">
              <a:off x="0" y="0"/>
              <a:ext cx="11099800" cy="2487507"/>
            </a:xfrm>
            <a:prstGeom prst="rect">
              <a:avLst/>
            </a:prstGeom>
          </p:spPr>
          <p:txBody>
            <a:bodyPr anchor="t" rtlCol="false" tIns="0" lIns="0" bIns="0" rIns="0">
              <a:spAutoFit/>
            </a:bodyPr>
            <a:lstStyle/>
            <a:p>
              <a:pPr algn="l" marL="0" indent="0" lvl="0">
                <a:lnSpc>
                  <a:spcPts val="6699"/>
                </a:lnSpc>
                <a:spcBef>
                  <a:spcPct val="0"/>
                </a:spcBef>
              </a:pPr>
              <a:r>
                <a:rPr lang="en-US" sz="6699" spc="-200" strike="noStrike" u="none">
                  <a:solidFill>
                    <a:srgbClr val="55A2E6"/>
                  </a:solidFill>
                  <a:latin typeface="ITC Avant Garde Gothic"/>
                  <a:ea typeface="ITC Avant Garde Gothic"/>
                  <a:cs typeface="ITC Avant Garde Gothic"/>
                  <a:sym typeface="ITC Avant Garde Gothic"/>
                </a:rPr>
                <a:t> </a:t>
              </a:r>
              <a:r>
                <a:rPr lang="en-US" sz="6699" spc="-200" strike="noStrike" u="none">
                  <a:solidFill>
                    <a:srgbClr val="55A2E6"/>
                  </a:solidFill>
                  <a:latin typeface="ITC Avant Garde Gothic"/>
                  <a:ea typeface="ITC Avant Garde Gothic"/>
                  <a:cs typeface="ITC Avant Garde Gothic"/>
                  <a:sym typeface="ITC Avant Garde Gothic"/>
                </a:rPr>
                <a:t>T</a:t>
              </a:r>
              <a:r>
                <a:rPr lang="en-US" sz="6699" spc="-200" strike="noStrike" u="none">
                  <a:solidFill>
                    <a:srgbClr val="55A2E6"/>
                  </a:solidFill>
                  <a:latin typeface="ITC Avant Garde Gothic"/>
                  <a:ea typeface="ITC Avant Garde Gothic"/>
                  <a:cs typeface="ITC Avant Garde Gothic"/>
                  <a:sym typeface="ITC Avant Garde Gothic"/>
                </a:rPr>
                <a:t>estin</a:t>
              </a:r>
              <a:r>
                <a:rPr lang="en-US" sz="6699" spc="-200" strike="noStrike" u="none">
                  <a:solidFill>
                    <a:srgbClr val="55A2E6"/>
                  </a:solidFill>
                  <a:latin typeface="ITC Avant Garde Gothic"/>
                  <a:ea typeface="ITC Avant Garde Gothic"/>
                  <a:cs typeface="ITC Avant Garde Gothic"/>
                  <a:sym typeface="ITC Avant Garde Gothic"/>
                </a:rPr>
                <a:t>g</a:t>
              </a:r>
              <a:r>
                <a:rPr lang="en-US" sz="6699" spc="-200" strike="noStrike" u="none">
                  <a:solidFill>
                    <a:srgbClr val="55A2E6"/>
                  </a:solidFill>
                  <a:latin typeface="ITC Avant Garde Gothic"/>
                  <a:ea typeface="ITC Avant Garde Gothic"/>
                  <a:cs typeface="ITC Avant Garde Gothic"/>
                  <a:sym typeface="ITC Avant Garde Gothic"/>
                </a:rPr>
                <a:t> </a:t>
              </a:r>
              <a:r>
                <a:rPr lang="en-US" sz="6699" spc="-200" strike="noStrike" u="none">
                  <a:solidFill>
                    <a:srgbClr val="55A2E6"/>
                  </a:solidFill>
                  <a:latin typeface="ITC Avant Garde Gothic"/>
                  <a:ea typeface="ITC Avant Garde Gothic"/>
                  <a:cs typeface="ITC Avant Garde Gothic"/>
                  <a:sym typeface="ITC Avant Garde Gothic"/>
                </a:rPr>
                <a:t>and Ve</a:t>
              </a:r>
              <a:r>
                <a:rPr lang="en-US" sz="6699" spc="-200" strike="noStrike" u="none">
                  <a:solidFill>
                    <a:srgbClr val="55A2E6"/>
                  </a:solidFill>
                  <a:latin typeface="ITC Avant Garde Gothic"/>
                  <a:ea typeface="ITC Avant Garde Gothic"/>
                  <a:cs typeface="ITC Avant Garde Gothic"/>
                  <a:sym typeface="ITC Avant Garde Gothic"/>
                </a:rPr>
                <a:t>r</a:t>
              </a:r>
              <a:r>
                <a:rPr lang="en-US" sz="6699" spc="-200" strike="noStrike" u="none">
                  <a:solidFill>
                    <a:srgbClr val="55A2E6"/>
                  </a:solidFill>
                  <a:latin typeface="ITC Avant Garde Gothic"/>
                  <a:ea typeface="ITC Avant Garde Gothic"/>
                  <a:cs typeface="ITC Avant Garde Gothic"/>
                  <a:sym typeface="ITC Avant Garde Gothic"/>
                </a:rPr>
                <a:t>i</a:t>
              </a:r>
              <a:r>
                <a:rPr lang="en-US" sz="6699" spc="-200" strike="noStrike" u="none">
                  <a:solidFill>
                    <a:srgbClr val="55A2E6"/>
                  </a:solidFill>
                  <a:latin typeface="ITC Avant Garde Gothic"/>
                  <a:ea typeface="ITC Avant Garde Gothic"/>
                  <a:cs typeface="ITC Avant Garde Gothic"/>
                  <a:sym typeface="ITC Avant Garde Gothic"/>
                </a:rPr>
                <a:t>f</a:t>
              </a:r>
              <a:r>
                <a:rPr lang="en-US" sz="6699" spc="-200" strike="noStrike" u="none">
                  <a:solidFill>
                    <a:srgbClr val="55A2E6"/>
                  </a:solidFill>
                  <a:latin typeface="ITC Avant Garde Gothic"/>
                  <a:ea typeface="ITC Avant Garde Gothic"/>
                  <a:cs typeface="ITC Avant Garde Gothic"/>
                  <a:sym typeface="ITC Avant Garde Gothic"/>
                </a:rPr>
                <a:t>ic</a:t>
              </a:r>
              <a:r>
                <a:rPr lang="en-US" sz="6699" spc="-200" strike="noStrike" u="none">
                  <a:solidFill>
                    <a:srgbClr val="55A2E6"/>
                  </a:solidFill>
                  <a:latin typeface="ITC Avant Garde Gothic"/>
                  <a:ea typeface="ITC Avant Garde Gothic"/>
                  <a:cs typeface="ITC Avant Garde Gothic"/>
                  <a:sym typeface="ITC Avant Garde Gothic"/>
                </a:rPr>
                <a:t>a</a:t>
              </a:r>
              <a:r>
                <a:rPr lang="en-US" sz="6699" spc="-200" strike="noStrike" u="none">
                  <a:solidFill>
                    <a:srgbClr val="55A2E6"/>
                  </a:solidFill>
                  <a:latin typeface="ITC Avant Garde Gothic"/>
                  <a:ea typeface="ITC Avant Garde Gothic"/>
                  <a:cs typeface="ITC Avant Garde Gothic"/>
                  <a:sym typeface="ITC Avant Garde Gothic"/>
                </a:rPr>
                <a:t>tion</a:t>
              </a:r>
            </a:p>
          </p:txBody>
        </p:sp>
        <p:sp>
          <p:nvSpPr>
            <p:cNvPr name="TextBox 6" id="6"/>
            <p:cNvSpPr txBox="true"/>
            <p:nvPr/>
          </p:nvSpPr>
          <p:spPr>
            <a:xfrm rot="0">
              <a:off x="0" y="2953172"/>
              <a:ext cx="11068284" cy="5342298"/>
            </a:xfrm>
            <a:prstGeom prst="rect">
              <a:avLst/>
            </a:prstGeom>
          </p:spPr>
          <p:txBody>
            <a:bodyPr anchor="t" rtlCol="false" tIns="0" lIns="0" bIns="0" rIns="0">
              <a:spAutoFit/>
            </a:bodyPr>
            <a:lstStyle/>
            <a:p>
              <a:pPr algn="l" marL="0" indent="0" lvl="0">
                <a:lnSpc>
                  <a:spcPts val="5290"/>
                </a:lnSpc>
              </a:pPr>
              <a:r>
                <a:rPr lang="en-US" sz="3699" spc="-110">
                  <a:solidFill>
                    <a:srgbClr val="FFFFFF"/>
                  </a:solidFill>
                  <a:latin typeface="ITC Avant Garde Gothic"/>
                  <a:ea typeface="ITC Avant Garde Gothic"/>
                  <a:cs typeface="ITC Avant Garde Gothic"/>
                  <a:sym typeface="ITC Avant Garde Gothic"/>
                </a:rPr>
                <a:t>Conn</a:t>
              </a:r>
              <a:r>
                <a:rPr lang="en-US" sz="3699" spc="-110" strike="noStrike" u="none">
                  <a:solidFill>
                    <a:srgbClr val="FFFFFF"/>
                  </a:solidFill>
                  <a:latin typeface="ITC Avant Garde Gothic"/>
                  <a:ea typeface="ITC Avant Garde Gothic"/>
                  <a:cs typeface="ITC Avant Garde Gothic"/>
                  <a:sym typeface="ITC Avant Garde Gothic"/>
                </a:rPr>
                <a:t>e</a:t>
              </a:r>
              <a:r>
                <a:rPr lang="en-US" sz="3699" spc="-110" strike="noStrike" u="none">
                  <a:solidFill>
                    <a:srgbClr val="FFFFFF"/>
                  </a:solidFill>
                  <a:latin typeface="ITC Avant Garde Gothic"/>
                  <a:ea typeface="ITC Avant Garde Gothic"/>
                  <a:cs typeface="ITC Avant Garde Gothic"/>
                  <a:sym typeface="ITC Avant Garde Gothic"/>
                </a:rPr>
                <a:t>ctivity</a:t>
              </a:r>
              <a:r>
                <a:rPr lang="en-US" sz="3699" spc="-110" strike="noStrike" u="none">
                  <a:solidFill>
                    <a:srgbClr val="FFFFFF"/>
                  </a:solidFill>
                  <a:latin typeface="ITC Avant Garde Gothic"/>
                  <a:ea typeface="ITC Avant Garde Gothic"/>
                  <a:cs typeface="ITC Avant Garde Gothic"/>
                  <a:sym typeface="ITC Avant Garde Gothic"/>
                </a:rPr>
                <a:t> </a:t>
              </a:r>
              <a:r>
                <a:rPr lang="en-US" sz="3699" spc="-110" strike="noStrike" u="none">
                  <a:solidFill>
                    <a:srgbClr val="FFFFFF"/>
                  </a:solidFill>
                  <a:latin typeface="ITC Avant Garde Gothic"/>
                  <a:ea typeface="ITC Avant Garde Gothic"/>
                  <a:cs typeface="ITC Avant Garde Gothic"/>
                  <a:sym typeface="ITC Avant Garde Gothic"/>
                </a:rPr>
                <a:t>t</a:t>
              </a:r>
              <a:r>
                <a:rPr lang="en-US" sz="3699" spc="-110" strike="noStrike" u="none">
                  <a:solidFill>
                    <a:srgbClr val="FFFFFF"/>
                  </a:solidFill>
                  <a:latin typeface="ITC Avant Garde Gothic"/>
                  <a:ea typeface="ITC Avant Garde Gothic"/>
                  <a:cs typeface="ITC Avant Garde Gothic"/>
                  <a:sym typeface="ITC Avant Garde Gothic"/>
                </a:rPr>
                <a:t>e</a:t>
              </a:r>
              <a:r>
                <a:rPr lang="en-US" sz="3699" spc="-110" strike="noStrike" u="none">
                  <a:solidFill>
                    <a:srgbClr val="FFFFFF"/>
                  </a:solidFill>
                  <a:latin typeface="ITC Avant Garde Gothic"/>
                  <a:ea typeface="ITC Avant Garde Gothic"/>
                  <a:cs typeface="ITC Avant Garde Gothic"/>
                  <a:sym typeface="ITC Avant Garde Gothic"/>
                </a:rPr>
                <a:t>sts </a:t>
              </a:r>
              <a:r>
                <a:rPr lang="en-US" sz="3699" spc="-110" strike="noStrike" u="none">
                  <a:solidFill>
                    <a:srgbClr val="FFFFFF"/>
                  </a:solidFill>
                  <a:latin typeface="ITC Avant Garde Gothic"/>
                  <a:ea typeface="ITC Avant Garde Gothic"/>
                  <a:cs typeface="ITC Avant Garde Gothic"/>
                  <a:sym typeface="ITC Avant Garde Gothic"/>
                </a:rPr>
                <a:t>c</a:t>
              </a:r>
              <a:r>
                <a:rPr lang="en-US" sz="3699" spc="-110" strike="noStrike" u="none">
                  <a:solidFill>
                    <a:srgbClr val="FFFFFF"/>
                  </a:solidFill>
                  <a:latin typeface="ITC Avant Garde Gothic"/>
                  <a:ea typeface="ITC Avant Garde Gothic"/>
                  <a:cs typeface="ITC Avant Garde Gothic"/>
                  <a:sym typeface="ITC Avant Garde Gothic"/>
                </a:rPr>
                <a:t>onf</a:t>
              </a:r>
              <a:r>
                <a:rPr lang="en-US" sz="3699" spc="-110" strike="noStrike" u="none">
                  <a:solidFill>
                    <a:srgbClr val="FFFFFF"/>
                  </a:solidFill>
                  <a:latin typeface="ITC Avant Garde Gothic"/>
                  <a:ea typeface="ITC Avant Garde Gothic"/>
                  <a:cs typeface="ITC Avant Garde Gothic"/>
                  <a:sym typeface="ITC Avant Garde Gothic"/>
                </a:rPr>
                <a:t>i</a:t>
              </a:r>
              <a:r>
                <a:rPr lang="en-US" sz="3699" spc="-110" strike="noStrike" u="none">
                  <a:solidFill>
                    <a:srgbClr val="FFFFFF"/>
                  </a:solidFill>
                  <a:latin typeface="ITC Avant Garde Gothic"/>
                  <a:ea typeface="ITC Avant Garde Gothic"/>
                  <a:cs typeface="ITC Avant Garde Gothic"/>
                  <a:sym typeface="ITC Avant Garde Gothic"/>
                </a:rPr>
                <a:t>rmed th</a:t>
              </a:r>
              <a:r>
                <a:rPr lang="en-US" sz="3699" spc="-110" strike="noStrike" u="none">
                  <a:solidFill>
                    <a:srgbClr val="FFFFFF"/>
                  </a:solidFill>
                  <a:latin typeface="ITC Avant Garde Gothic"/>
                  <a:ea typeface="ITC Avant Garde Gothic"/>
                  <a:cs typeface="ITC Avant Garde Gothic"/>
                  <a:sym typeface="ITC Avant Garde Gothic"/>
                </a:rPr>
                <a:t>at</a:t>
              </a:r>
              <a:r>
                <a:rPr lang="en-US" sz="3699" spc="-110" strike="noStrike" u="none">
                  <a:solidFill>
                    <a:srgbClr val="FFFFFF"/>
                  </a:solidFill>
                  <a:latin typeface="ITC Avant Garde Gothic"/>
                  <a:ea typeface="ITC Avant Garde Gothic"/>
                  <a:cs typeface="ITC Avant Garde Gothic"/>
                  <a:sym typeface="ITC Avant Garde Gothic"/>
                </a:rPr>
                <a:t> branch</a:t>
              </a:r>
              <a:r>
                <a:rPr lang="en-US" sz="3699" spc="-110" strike="noStrike" u="none">
                  <a:solidFill>
                    <a:srgbClr val="FFFFFF"/>
                  </a:solidFill>
                  <a:latin typeface="ITC Avant Garde Gothic"/>
                  <a:ea typeface="ITC Avant Garde Gothic"/>
                  <a:cs typeface="ITC Avant Garde Gothic"/>
                  <a:sym typeface="ITC Avant Garde Gothic"/>
                </a:rPr>
                <a:t> u</a:t>
              </a:r>
              <a:r>
                <a:rPr lang="en-US" sz="3699" spc="-110" strike="noStrike" u="none">
                  <a:solidFill>
                    <a:srgbClr val="FFFFFF"/>
                  </a:solidFill>
                  <a:latin typeface="ITC Avant Garde Gothic"/>
                  <a:ea typeface="ITC Avant Garde Gothic"/>
                  <a:cs typeface="ITC Avant Garde Gothic"/>
                  <a:sym typeface="ITC Avant Garde Gothic"/>
                </a:rPr>
                <a:t>se</a:t>
              </a:r>
              <a:r>
                <a:rPr lang="en-US" sz="3699" spc="-110" strike="noStrike" u="none">
                  <a:solidFill>
                    <a:srgbClr val="FFFFFF"/>
                  </a:solidFill>
                  <a:latin typeface="ITC Avant Garde Gothic"/>
                  <a:ea typeface="ITC Avant Garde Gothic"/>
                  <a:cs typeface="ITC Avant Garde Gothic"/>
                  <a:sym typeface="ITC Avant Garde Gothic"/>
                </a:rPr>
                <a:t>r</a:t>
              </a:r>
              <a:r>
                <a:rPr lang="en-US" sz="3699" spc="-110" strike="noStrike" u="none">
                  <a:solidFill>
                    <a:srgbClr val="FFFFFF"/>
                  </a:solidFill>
                  <a:latin typeface="ITC Avant Garde Gothic"/>
                  <a:ea typeface="ITC Avant Garde Gothic"/>
                  <a:cs typeface="ITC Avant Garde Gothic"/>
                  <a:sym typeface="ITC Avant Garde Gothic"/>
                </a:rPr>
                <a:t>s</a:t>
              </a:r>
              <a:r>
                <a:rPr lang="en-US" sz="3699" spc="-110" strike="noStrike" u="none">
                  <a:solidFill>
                    <a:srgbClr val="FFFFFF"/>
                  </a:solidFill>
                  <a:latin typeface="ITC Avant Garde Gothic"/>
                  <a:ea typeface="ITC Avant Garde Gothic"/>
                  <a:cs typeface="ITC Avant Garde Gothic"/>
                  <a:sym typeface="ITC Avant Garde Gothic"/>
                </a:rPr>
                <a:t> </a:t>
              </a:r>
              <a:r>
                <a:rPr lang="en-US" sz="3699" spc="-110" strike="noStrike" u="none">
                  <a:solidFill>
                    <a:srgbClr val="FFFFFF"/>
                  </a:solidFill>
                  <a:latin typeface="ITC Avant Garde Gothic"/>
                  <a:ea typeface="ITC Avant Garde Gothic"/>
                  <a:cs typeface="ITC Avant Garde Gothic"/>
                  <a:sym typeface="ITC Avant Garde Gothic"/>
                </a:rPr>
                <a:t>can r</a:t>
              </a:r>
              <a:r>
                <a:rPr lang="en-US" sz="3699" spc="-110" strike="noStrike" u="none">
                  <a:solidFill>
                    <a:srgbClr val="FFFFFF"/>
                  </a:solidFill>
                  <a:latin typeface="ITC Avant Garde Gothic"/>
                  <a:ea typeface="ITC Avant Garde Gothic"/>
                  <a:cs typeface="ITC Avant Garde Gothic"/>
                  <a:sym typeface="ITC Avant Garde Gothic"/>
                </a:rPr>
                <a:t>ea</a:t>
              </a:r>
              <a:r>
                <a:rPr lang="en-US" sz="3699" spc="-110" strike="noStrike" u="none">
                  <a:solidFill>
                    <a:srgbClr val="FFFFFF"/>
                  </a:solidFill>
                  <a:latin typeface="ITC Avant Garde Gothic"/>
                  <a:ea typeface="ITC Avant Garde Gothic"/>
                  <a:cs typeface="ITC Avant Garde Gothic"/>
                  <a:sym typeface="ITC Avant Garde Gothic"/>
                </a:rPr>
                <a:t>ch HQ s</a:t>
              </a:r>
              <a:r>
                <a:rPr lang="en-US" sz="3699" spc="-110" strike="noStrike" u="none">
                  <a:solidFill>
                    <a:srgbClr val="FFFFFF"/>
                  </a:solidFill>
                  <a:latin typeface="ITC Avant Garde Gothic"/>
                  <a:ea typeface="ITC Avant Garde Gothic"/>
                  <a:cs typeface="ITC Avant Garde Gothic"/>
                  <a:sym typeface="ITC Avant Garde Gothic"/>
                </a:rPr>
                <a:t>e</a:t>
              </a:r>
              <a:r>
                <a:rPr lang="en-US" sz="3699" spc="-110" strike="noStrike" u="none">
                  <a:solidFill>
                    <a:srgbClr val="FFFFFF"/>
                  </a:solidFill>
                  <a:latin typeface="ITC Avant Garde Gothic"/>
                  <a:ea typeface="ITC Avant Garde Gothic"/>
                  <a:cs typeface="ITC Avant Garde Gothic"/>
                  <a:sym typeface="ITC Avant Garde Gothic"/>
                </a:rPr>
                <a:t>rv</a:t>
              </a:r>
              <a:r>
                <a:rPr lang="en-US" sz="3699" spc="-110" strike="noStrike" u="none">
                  <a:solidFill>
                    <a:srgbClr val="FFFFFF"/>
                  </a:solidFill>
                  <a:latin typeface="ITC Avant Garde Gothic"/>
                  <a:ea typeface="ITC Avant Garde Gothic"/>
                  <a:cs typeface="ITC Avant Garde Gothic"/>
                  <a:sym typeface="ITC Avant Garde Gothic"/>
                </a:rPr>
                <a:t>e</a:t>
              </a:r>
              <a:r>
                <a:rPr lang="en-US" sz="3699" spc="-110" strike="noStrike" u="none">
                  <a:solidFill>
                    <a:srgbClr val="FFFFFF"/>
                  </a:solidFill>
                  <a:latin typeface="ITC Avant Garde Gothic"/>
                  <a:ea typeface="ITC Avant Garde Gothic"/>
                  <a:cs typeface="ITC Avant Garde Gothic"/>
                  <a:sym typeface="ITC Avant Garde Gothic"/>
                </a:rPr>
                <a:t>rs, </a:t>
              </a:r>
              <a:r>
                <a:rPr lang="en-US" sz="3699" spc="-110" strike="noStrike" u="none">
                  <a:solidFill>
                    <a:srgbClr val="FFFFFF"/>
                  </a:solidFill>
                  <a:latin typeface="ITC Avant Garde Gothic"/>
                  <a:ea typeface="ITC Avant Garde Gothic"/>
                  <a:cs typeface="ITC Avant Garde Gothic"/>
                  <a:sym typeface="ITC Avant Garde Gothic"/>
                </a:rPr>
                <a:t>t</a:t>
              </a:r>
              <a:r>
                <a:rPr lang="en-US" sz="3699" spc="-110" strike="noStrike" u="none">
                  <a:solidFill>
                    <a:srgbClr val="FFFFFF"/>
                  </a:solidFill>
                  <a:latin typeface="ITC Avant Garde Gothic"/>
                  <a:ea typeface="ITC Avant Garde Gothic"/>
                  <a:cs typeface="ITC Avant Garde Gothic"/>
                  <a:sym typeface="ITC Avant Garde Gothic"/>
                </a:rPr>
                <a:t>he DMZ,</a:t>
              </a:r>
              <a:r>
                <a:rPr lang="en-US" sz="3699" spc="-110" strike="noStrike" u="none">
                  <a:solidFill>
                    <a:srgbClr val="FFFFFF"/>
                  </a:solidFill>
                  <a:latin typeface="ITC Avant Garde Gothic"/>
                  <a:ea typeface="ITC Avant Garde Gothic"/>
                  <a:cs typeface="ITC Avant Garde Gothic"/>
                  <a:sym typeface="ITC Avant Garde Gothic"/>
                </a:rPr>
                <a:t> and other branches.</a:t>
              </a:r>
            </a:p>
            <a:p>
              <a:pPr algn="l" marL="0" indent="0" lvl="0">
                <a:lnSpc>
                  <a:spcPts val="5290"/>
                </a:lnSpc>
              </a:pPr>
              <a:r>
                <a:rPr lang="en-US" sz="3699" spc="-110" strike="noStrike" u="none">
                  <a:solidFill>
                    <a:srgbClr val="FFFFFF"/>
                  </a:solidFill>
                  <a:latin typeface="ITC Avant Garde Gothic"/>
                  <a:ea typeface="ITC Avant Garde Gothic"/>
                  <a:cs typeface="ITC Avant Garde Gothic"/>
                  <a:sym typeface="ITC Avant Garde Gothic"/>
                </a:rPr>
                <a:t> Ping and traceroute tests validated the stability and correct routing of branch networks.</a:t>
              </a:r>
            </a:p>
          </p:txBody>
        </p:sp>
      </p:grpSp>
      <p:grpSp>
        <p:nvGrpSpPr>
          <p:cNvPr name="Group 7" id="7"/>
          <p:cNvGrpSpPr/>
          <p:nvPr/>
        </p:nvGrpSpPr>
        <p:grpSpPr>
          <a:xfrm rot="0">
            <a:off x="-1303343" y="7829550"/>
            <a:ext cx="4846643" cy="1791955"/>
            <a:chOff x="0" y="0"/>
            <a:chExt cx="6462190" cy="2389273"/>
          </a:xfrm>
        </p:grpSpPr>
        <p:sp>
          <p:nvSpPr>
            <p:cNvPr name="Freeform 8" id="8"/>
            <p:cNvSpPr/>
            <p:nvPr/>
          </p:nvSpPr>
          <p:spPr>
            <a:xfrm flipH="false" flipV="false" rot="0">
              <a:off x="0" y="0"/>
              <a:ext cx="2389273" cy="2389273"/>
            </a:xfrm>
            <a:custGeom>
              <a:avLst/>
              <a:gdLst/>
              <a:ahLst/>
              <a:cxnLst/>
              <a:rect r="r" b="b" t="t" l="l"/>
              <a:pathLst>
                <a:path h="2389273" w="2389273">
                  <a:moveTo>
                    <a:pt x="0" y="0"/>
                  </a:moveTo>
                  <a:lnTo>
                    <a:pt x="2389273" y="0"/>
                  </a:lnTo>
                  <a:lnTo>
                    <a:pt x="2389273" y="2389273"/>
                  </a:lnTo>
                  <a:lnTo>
                    <a:pt x="0" y="238927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9" id="9"/>
            <p:cNvSpPr/>
            <p:nvPr/>
          </p:nvSpPr>
          <p:spPr>
            <a:xfrm flipH="false" flipV="false" rot="0">
              <a:off x="2036459" y="0"/>
              <a:ext cx="2389273" cy="2389273"/>
            </a:xfrm>
            <a:custGeom>
              <a:avLst/>
              <a:gdLst/>
              <a:ahLst/>
              <a:cxnLst/>
              <a:rect r="r" b="b" t="t" l="l"/>
              <a:pathLst>
                <a:path h="2389273" w="2389273">
                  <a:moveTo>
                    <a:pt x="0" y="0"/>
                  </a:moveTo>
                  <a:lnTo>
                    <a:pt x="2389273" y="0"/>
                  </a:lnTo>
                  <a:lnTo>
                    <a:pt x="2389273" y="2389273"/>
                  </a:lnTo>
                  <a:lnTo>
                    <a:pt x="0" y="238927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0" id="10"/>
            <p:cNvSpPr/>
            <p:nvPr/>
          </p:nvSpPr>
          <p:spPr>
            <a:xfrm flipH="false" flipV="false" rot="0">
              <a:off x="4072917" y="0"/>
              <a:ext cx="2389273" cy="2389273"/>
            </a:xfrm>
            <a:custGeom>
              <a:avLst/>
              <a:gdLst/>
              <a:ahLst/>
              <a:cxnLst/>
              <a:rect r="r" b="b" t="t" l="l"/>
              <a:pathLst>
                <a:path h="2389273" w="2389273">
                  <a:moveTo>
                    <a:pt x="0" y="0"/>
                  </a:moveTo>
                  <a:lnTo>
                    <a:pt x="2389273" y="0"/>
                  </a:lnTo>
                  <a:lnTo>
                    <a:pt x="2389273" y="2389273"/>
                  </a:lnTo>
                  <a:lnTo>
                    <a:pt x="0" y="238927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bg>
      <p:bgPr>
        <a:solidFill>
          <a:srgbClr val="0A1E3A"/>
        </a:solidFill>
      </p:bgPr>
    </p:bg>
    <p:spTree>
      <p:nvGrpSpPr>
        <p:cNvPr id="1" name=""/>
        <p:cNvGrpSpPr/>
        <p:nvPr/>
      </p:nvGrpSpPr>
      <p:grpSpPr>
        <a:xfrm>
          <a:off x="0" y="0"/>
          <a:ext cx="0" cy="0"/>
          <a:chOff x="0" y="0"/>
          <a:chExt cx="0" cy="0"/>
        </a:xfrm>
      </p:grpSpPr>
      <p:grpSp>
        <p:nvGrpSpPr>
          <p:cNvPr name="Group 2" id="2"/>
          <p:cNvGrpSpPr/>
          <p:nvPr/>
        </p:nvGrpSpPr>
        <p:grpSpPr>
          <a:xfrm rot="0">
            <a:off x="0" y="-12700"/>
            <a:ext cx="11201400" cy="10299700"/>
            <a:chOff x="0" y="0"/>
            <a:chExt cx="963348" cy="885799"/>
          </a:xfrm>
        </p:grpSpPr>
        <p:sp>
          <p:nvSpPr>
            <p:cNvPr name="Freeform 3" id="3"/>
            <p:cNvSpPr/>
            <p:nvPr/>
          </p:nvSpPr>
          <p:spPr>
            <a:xfrm flipH="false" flipV="false" rot="0">
              <a:off x="0" y="0"/>
              <a:ext cx="963348" cy="885799"/>
            </a:xfrm>
            <a:custGeom>
              <a:avLst/>
              <a:gdLst/>
              <a:ahLst/>
              <a:cxnLst/>
              <a:rect r="r" b="b" t="t" l="l"/>
              <a:pathLst>
                <a:path h="885799" w="963348">
                  <a:moveTo>
                    <a:pt x="0" y="0"/>
                  </a:moveTo>
                  <a:lnTo>
                    <a:pt x="963348" y="0"/>
                  </a:lnTo>
                  <a:lnTo>
                    <a:pt x="963348" y="885799"/>
                  </a:lnTo>
                  <a:lnTo>
                    <a:pt x="0" y="885799"/>
                  </a:lnTo>
                  <a:close/>
                </a:path>
              </a:pathLst>
            </a:custGeom>
            <a:solidFill>
              <a:srgbClr val="001A36"/>
            </a:solidFill>
            <a:ln w="12700">
              <a:solidFill>
                <a:srgbClr val="000000"/>
              </a:solidFill>
            </a:ln>
          </p:spPr>
        </p:sp>
      </p:grpSp>
      <p:grpSp>
        <p:nvGrpSpPr>
          <p:cNvPr name="Group 4" id="4"/>
          <p:cNvGrpSpPr/>
          <p:nvPr/>
        </p:nvGrpSpPr>
        <p:grpSpPr>
          <a:xfrm rot="0">
            <a:off x="11868150" y="666750"/>
            <a:ext cx="5753100" cy="8953500"/>
            <a:chOff x="0" y="0"/>
            <a:chExt cx="814724" cy="1267949"/>
          </a:xfrm>
        </p:grpSpPr>
        <p:sp>
          <p:nvSpPr>
            <p:cNvPr name="Freeform 5" id="5"/>
            <p:cNvSpPr/>
            <p:nvPr/>
          </p:nvSpPr>
          <p:spPr>
            <a:xfrm flipH="false" flipV="false" rot="0">
              <a:off x="0" y="0"/>
              <a:ext cx="814724" cy="1267949"/>
            </a:xfrm>
            <a:custGeom>
              <a:avLst/>
              <a:gdLst/>
              <a:ahLst/>
              <a:cxnLst/>
              <a:rect r="r" b="b" t="t" l="l"/>
              <a:pathLst>
                <a:path h="1267949" w="814724">
                  <a:moveTo>
                    <a:pt x="26914" y="0"/>
                  </a:moveTo>
                  <a:lnTo>
                    <a:pt x="787810" y="0"/>
                  </a:lnTo>
                  <a:cubicBezTo>
                    <a:pt x="802675" y="0"/>
                    <a:pt x="814724" y="12050"/>
                    <a:pt x="814724" y="26914"/>
                  </a:cubicBezTo>
                  <a:lnTo>
                    <a:pt x="814724" y="1241035"/>
                  </a:lnTo>
                  <a:cubicBezTo>
                    <a:pt x="814724" y="1255899"/>
                    <a:pt x="802675" y="1267949"/>
                    <a:pt x="787810" y="1267949"/>
                  </a:cubicBezTo>
                  <a:lnTo>
                    <a:pt x="26914" y="1267949"/>
                  </a:lnTo>
                  <a:cubicBezTo>
                    <a:pt x="12050" y="1267949"/>
                    <a:pt x="0" y="1255899"/>
                    <a:pt x="0" y="1241035"/>
                  </a:cubicBezTo>
                  <a:lnTo>
                    <a:pt x="0" y="26914"/>
                  </a:lnTo>
                  <a:cubicBezTo>
                    <a:pt x="0" y="12050"/>
                    <a:pt x="12050" y="0"/>
                    <a:pt x="26914" y="0"/>
                  </a:cubicBezTo>
                  <a:close/>
                </a:path>
              </a:pathLst>
            </a:custGeom>
            <a:blipFill>
              <a:blip r:embed="rId2"/>
              <a:stretch>
                <a:fillRect l="0" t="-199" r="0" b="-199"/>
              </a:stretch>
            </a:blipFill>
          </p:spPr>
        </p:sp>
      </p:grpSp>
      <p:sp>
        <p:nvSpPr>
          <p:cNvPr name="TextBox 6" id="6"/>
          <p:cNvSpPr txBox="true"/>
          <p:nvPr/>
        </p:nvSpPr>
        <p:spPr>
          <a:xfrm rot="0">
            <a:off x="666750" y="9001760"/>
            <a:ext cx="6886575" cy="618490"/>
          </a:xfrm>
          <a:prstGeom prst="rect">
            <a:avLst/>
          </a:prstGeom>
        </p:spPr>
        <p:txBody>
          <a:bodyPr anchor="t" rtlCol="false" tIns="0" lIns="0" bIns="0" rIns="0">
            <a:spAutoFit/>
          </a:bodyPr>
          <a:lstStyle/>
          <a:p>
            <a:pPr algn="l" marL="0" indent="0" lvl="0">
              <a:lnSpc>
                <a:spcPts val="4940"/>
              </a:lnSpc>
            </a:pPr>
            <a:r>
              <a:rPr lang="en-US" sz="3800" spc="-57" strike="noStrike" u="none">
                <a:solidFill>
                  <a:srgbClr val="CBD9F8"/>
                </a:solidFill>
                <a:latin typeface="Helvetica World"/>
                <a:ea typeface="Helvetica World"/>
                <a:cs typeface="Helvetica World"/>
                <a:sym typeface="Helvetica World"/>
              </a:rPr>
              <a:t>Presented by [Amr, ahmed]</a:t>
            </a:r>
          </a:p>
        </p:txBody>
      </p:sp>
      <p:sp>
        <p:nvSpPr>
          <p:cNvPr name="Freeform 7" id="7"/>
          <p:cNvSpPr/>
          <p:nvPr/>
        </p:nvSpPr>
        <p:spPr>
          <a:xfrm flipH="false" flipV="false" rot="-3117037">
            <a:off x="8947742" y="7656091"/>
            <a:ext cx="2112604" cy="1859092"/>
          </a:xfrm>
          <a:custGeom>
            <a:avLst/>
            <a:gdLst/>
            <a:ahLst/>
            <a:cxnLst/>
            <a:rect r="r" b="b" t="t" l="l"/>
            <a:pathLst>
              <a:path h="1859092" w="2112604">
                <a:moveTo>
                  <a:pt x="0" y="0"/>
                </a:moveTo>
                <a:lnTo>
                  <a:pt x="2112604" y="0"/>
                </a:lnTo>
                <a:lnTo>
                  <a:pt x="2112604" y="1859091"/>
                </a:lnTo>
                <a:lnTo>
                  <a:pt x="0" y="185909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8" id="8"/>
          <p:cNvGrpSpPr/>
          <p:nvPr/>
        </p:nvGrpSpPr>
        <p:grpSpPr>
          <a:xfrm rot="0">
            <a:off x="481065" y="1203788"/>
            <a:ext cx="11387085" cy="4211959"/>
            <a:chOff x="0" y="0"/>
            <a:chExt cx="15182779" cy="5615946"/>
          </a:xfrm>
        </p:grpSpPr>
        <p:sp>
          <p:nvSpPr>
            <p:cNvPr name="TextBox 9" id="9"/>
            <p:cNvSpPr txBox="true"/>
            <p:nvPr/>
          </p:nvSpPr>
          <p:spPr>
            <a:xfrm rot="0">
              <a:off x="0" y="1193800"/>
              <a:ext cx="14916579" cy="4422146"/>
            </a:xfrm>
            <a:prstGeom prst="rect">
              <a:avLst/>
            </a:prstGeom>
          </p:spPr>
          <p:txBody>
            <a:bodyPr anchor="t" rtlCol="false" tIns="0" lIns="0" bIns="0" rIns="0">
              <a:spAutoFit/>
            </a:bodyPr>
            <a:lstStyle/>
            <a:p>
              <a:pPr algn="just">
                <a:lnSpc>
                  <a:spcPts val="8690"/>
                </a:lnSpc>
              </a:pPr>
              <a:r>
                <a:rPr lang="en-US" b="true" sz="7900" spc="-79">
                  <a:solidFill>
                    <a:srgbClr val="14C1D0"/>
                  </a:solidFill>
                  <a:latin typeface="Telegraf Bold"/>
                  <a:ea typeface="Telegraf Bold"/>
                  <a:cs typeface="Telegraf Bold"/>
                  <a:sym typeface="Telegraf Bold"/>
                </a:rPr>
                <a:t>Servers (HQ + DMZ)</a:t>
              </a:r>
            </a:p>
            <a:p>
              <a:pPr algn="just">
                <a:lnSpc>
                  <a:spcPts val="8690"/>
                </a:lnSpc>
              </a:pPr>
              <a:r>
                <a:rPr lang="en-US" b="true" sz="7900" spc="-79">
                  <a:solidFill>
                    <a:srgbClr val="14C1D0"/>
                  </a:solidFill>
                  <a:latin typeface="Telegraf Bold"/>
                  <a:ea typeface="Telegraf Bold"/>
                  <a:cs typeface="Telegraf Bold"/>
                  <a:sym typeface="Telegraf Bold"/>
                </a:rPr>
                <a:t>&amp; routing</a:t>
              </a:r>
            </a:p>
            <a:p>
              <a:pPr algn="just" marL="0" indent="0" lvl="0">
                <a:lnSpc>
                  <a:spcPts val="8140"/>
                </a:lnSpc>
              </a:pPr>
              <a:r>
                <a:rPr lang="en-US" b="true" sz="7400" spc="-74">
                  <a:solidFill>
                    <a:srgbClr val="14C1D0"/>
                  </a:solidFill>
                  <a:latin typeface="Telegraf Bold"/>
                  <a:ea typeface="Telegraf Bold"/>
                  <a:cs typeface="Telegraf Bold"/>
                  <a:sym typeface="Telegraf Bold"/>
                </a:rPr>
                <a:t>(HQ &amp; BRANCH)</a:t>
              </a:r>
            </a:p>
          </p:txBody>
        </p:sp>
        <p:sp>
          <p:nvSpPr>
            <p:cNvPr name="TextBox 10" id="10"/>
            <p:cNvSpPr txBox="true"/>
            <p:nvPr/>
          </p:nvSpPr>
          <p:spPr>
            <a:xfrm rot="0">
              <a:off x="0" y="-9525"/>
              <a:ext cx="15182779" cy="606425"/>
            </a:xfrm>
            <a:prstGeom prst="rect">
              <a:avLst/>
            </a:prstGeom>
          </p:spPr>
          <p:txBody>
            <a:bodyPr anchor="t" rtlCol="false" tIns="0" lIns="0" bIns="0" rIns="0">
              <a:spAutoFit/>
            </a:bodyPr>
            <a:lstStyle/>
            <a:p>
              <a:pPr algn="just" marL="0" indent="0" lvl="0">
                <a:lnSpc>
                  <a:spcPts val="3299"/>
                </a:lnSpc>
              </a:pPr>
              <a:r>
                <a:rPr lang="en-US" b="true" sz="2999" spc="-29">
                  <a:solidFill>
                    <a:srgbClr val="14C1D0"/>
                  </a:solidFill>
                  <a:latin typeface="Telegraf Bold"/>
                  <a:ea typeface="Telegraf Bold"/>
                  <a:cs typeface="Telegraf Bold"/>
                  <a:sym typeface="Telegraf Bold"/>
                </a:rPr>
                <a:t>Part 5: </a:t>
              </a:r>
            </a:p>
          </p:txBody>
        </p:sp>
      </p:gr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bg>
      <p:bgPr>
        <a:solidFill>
          <a:srgbClr val="001A33"/>
        </a:solidFill>
      </p:bgPr>
    </p:bg>
    <p:spTree>
      <p:nvGrpSpPr>
        <p:cNvPr id="1" name=""/>
        <p:cNvGrpSpPr/>
        <p:nvPr/>
      </p:nvGrpSpPr>
      <p:grpSpPr>
        <a:xfrm>
          <a:off x="0" y="0"/>
          <a:ext cx="0" cy="0"/>
          <a:chOff x="0" y="0"/>
          <a:chExt cx="0" cy="0"/>
        </a:xfrm>
      </p:grpSpPr>
      <p:grpSp>
        <p:nvGrpSpPr>
          <p:cNvPr name="Group 2" id="2"/>
          <p:cNvGrpSpPr/>
          <p:nvPr/>
        </p:nvGrpSpPr>
        <p:grpSpPr>
          <a:xfrm rot="0">
            <a:off x="9296400" y="0"/>
            <a:ext cx="8991600" cy="8724900"/>
            <a:chOff x="0" y="0"/>
            <a:chExt cx="1035548" cy="1004833"/>
          </a:xfrm>
        </p:grpSpPr>
        <p:sp>
          <p:nvSpPr>
            <p:cNvPr name="Freeform 3" id="3"/>
            <p:cNvSpPr/>
            <p:nvPr/>
          </p:nvSpPr>
          <p:spPr>
            <a:xfrm flipH="false" flipV="false" rot="0">
              <a:off x="0" y="0"/>
              <a:ext cx="1035548" cy="1004833"/>
            </a:xfrm>
            <a:custGeom>
              <a:avLst/>
              <a:gdLst/>
              <a:ahLst/>
              <a:cxnLst/>
              <a:rect r="r" b="b" t="t" l="l"/>
              <a:pathLst>
                <a:path h="1004833" w="1035548">
                  <a:moveTo>
                    <a:pt x="0" y="0"/>
                  </a:moveTo>
                  <a:lnTo>
                    <a:pt x="1035548" y="0"/>
                  </a:lnTo>
                  <a:lnTo>
                    <a:pt x="1035548" y="1004833"/>
                  </a:lnTo>
                  <a:lnTo>
                    <a:pt x="0" y="1004833"/>
                  </a:lnTo>
                  <a:close/>
                </a:path>
              </a:pathLst>
            </a:custGeom>
            <a:blipFill>
              <a:blip r:embed="rId2"/>
              <a:stretch>
                <a:fillRect l="-276" t="0" r="-276" b="0"/>
              </a:stretch>
            </a:blipFill>
          </p:spPr>
        </p:sp>
      </p:grpSp>
      <p:sp>
        <p:nvSpPr>
          <p:cNvPr name="TextBox 4" id="4"/>
          <p:cNvSpPr txBox="true"/>
          <p:nvPr/>
        </p:nvSpPr>
        <p:spPr>
          <a:xfrm rot="0">
            <a:off x="675300" y="1332547"/>
            <a:ext cx="8324850" cy="894080"/>
          </a:xfrm>
          <a:prstGeom prst="rect">
            <a:avLst/>
          </a:prstGeom>
        </p:spPr>
        <p:txBody>
          <a:bodyPr anchor="t" rtlCol="false" tIns="0" lIns="0" bIns="0" rIns="0">
            <a:spAutoFit/>
          </a:bodyPr>
          <a:lstStyle/>
          <a:p>
            <a:pPr algn="l" marL="0" indent="0" lvl="0">
              <a:lnSpc>
                <a:spcPts val="6699"/>
              </a:lnSpc>
            </a:pPr>
            <a:r>
              <a:rPr lang="en-US" b="true" sz="6699">
                <a:solidFill>
                  <a:srgbClr val="00FFFF"/>
                </a:solidFill>
                <a:latin typeface="Proxima Nova Condensed Bold"/>
                <a:ea typeface="Proxima Nova Condensed Bold"/>
                <a:cs typeface="Proxima Nova Condensed Bold"/>
                <a:sym typeface="Proxima Nova Condensed Bold"/>
              </a:rPr>
              <a:t> Server Roles</a:t>
            </a:r>
          </a:p>
        </p:txBody>
      </p:sp>
      <p:sp>
        <p:nvSpPr>
          <p:cNvPr name="TextBox 5" id="5"/>
          <p:cNvSpPr txBox="true"/>
          <p:nvPr/>
        </p:nvSpPr>
        <p:spPr>
          <a:xfrm rot="0">
            <a:off x="675300" y="3536112"/>
            <a:ext cx="8316300" cy="2897505"/>
          </a:xfrm>
          <a:prstGeom prst="rect">
            <a:avLst/>
          </a:prstGeom>
        </p:spPr>
        <p:txBody>
          <a:bodyPr anchor="t" rtlCol="false" tIns="0" lIns="0" bIns="0" rIns="0">
            <a:spAutoFit/>
          </a:bodyPr>
          <a:lstStyle/>
          <a:p>
            <a:pPr algn="l" marL="0" indent="0" lvl="0">
              <a:lnSpc>
                <a:spcPts val="4619"/>
              </a:lnSpc>
            </a:pPr>
            <a:r>
              <a:rPr lang="en-US" sz="3299">
                <a:solidFill>
                  <a:srgbClr val="FFFFFF"/>
                </a:solidFill>
                <a:latin typeface="Touvlo"/>
                <a:ea typeface="Touvlo"/>
                <a:cs typeface="Touvlo"/>
                <a:sym typeface="Touvlo"/>
              </a:rPr>
              <a:t>The servers i</a:t>
            </a:r>
            <a:r>
              <a:rPr lang="en-US" sz="3299">
                <a:solidFill>
                  <a:srgbClr val="FFFFFF"/>
                </a:solidFill>
                <a:latin typeface="Touvlo"/>
                <a:ea typeface="Touvlo"/>
                <a:cs typeface="Touvlo"/>
                <a:sym typeface="Touvlo"/>
              </a:rPr>
              <a:t>nclude DHCP, DNS, NTP/MTP, IIS, SMTP, and FTP. </a:t>
            </a:r>
          </a:p>
          <a:p>
            <a:pPr algn="l" marL="0" indent="0" lvl="0">
              <a:lnSpc>
                <a:spcPts val="4619"/>
              </a:lnSpc>
            </a:pPr>
            <a:r>
              <a:rPr lang="en-US" sz="3299">
                <a:solidFill>
                  <a:srgbClr val="FFFFFF"/>
                </a:solidFill>
                <a:latin typeface="Touvlo"/>
                <a:ea typeface="Touvlo"/>
                <a:cs typeface="Touvlo"/>
                <a:sym typeface="Touvlo"/>
              </a:rPr>
              <a:t>Each server provides essential services required for the operation of HQ and branch networks.</a:t>
            </a:r>
          </a:p>
        </p:txBody>
      </p:sp>
    </p:spTree>
  </p:cSld>
  <p:clrMapOvr>
    <a:masterClrMapping/>
  </p:clrMapOvr>
</p:sld>
</file>

<file path=ppt/slides/slide37.xml><?xml version="1.0" encoding="utf-8"?>
<p:sld xmlns:p="http://schemas.openxmlformats.org/presentationml/2006/main" xmlns:a="http://schemas.openxmlformats.org/drawingml/2006/main" xmlns:r="http://schemas.openxmlformats.org/officeDocument/2006/relationships">
  <p:cSld>
    <p:bg>
      <p:bgPr>
        <a:solidFill>
          <a:srgbClr val="0A0A23"/>
        </a:solidFill>
      </p:bgPr>
    </p:bg>
    <p:spTree>
      <p:nvGrpSpPr>
        <p:cNvPr id="1" name=""/>
        <p:cNvGrpSpPr/>
        <p:nvPr/>
      </p:nvGrpSpPr>
      <p:grpSpPr>
        <a:xfrm>
          <a:off x="0" y="0"/>
          <a:ext cx="0" cy="0"/>
          <a:chOff x="0" y="0"/>
          <a:chExt cx="0" cy="0"/>
        </a:xfrm>
      </p:grpSpPr>
      <p:grpSp>
        <p:nvGrpSpPr>
          <p:cNvPr name="Group 2" id="2"/>
          <p:cNvGrpSpPr/>
          <p:nvPr/>
        </p:nvGrpSpPr>
        <p:grpSpPr>
          <a:xfrm rot="0">
            <a:off x="11868150" y="0"/>
            <a:ext cx="6419850" cy="10287000"/>
            <a:chOff x="0" y="0"/>
            <a:chExt cx="994603" cy="1593725"/>
          </a:xfrm>
        </p:grpSpPr>
        <p:sp>
          <p:nvSpPr>
            <p:cNvPr name="Freeform 3" id="3"/>
            <p:cNvSpPr/>
            <p:nvPr/>
          </p:nvSpPr>
          <p:spPr>
            <a:xfrm flipH="false" flipV="false" rot="0">
              <a:off x="0" y="0"/>
              <a:ext cx="994603" cy="1593725"/>
            </a:xfrm>
            <a:custGeom>
              <a:avLst/>
              <a:gdLst/>
              <a:ahLst/>
              <a:cxnLst/>
              <a:rect r="r" b="b" t="t" l="l"/>
              <a:pathLst>
                <a:path h="1593725" w="994603">
                  <a:moveTo>
                    <a:pt x="0" y="0"/>
                  </a:moveTo>
                  <a:lnTo>
                    <a:pt x="994603" y="0"/>
                  </a:lnTo>
                  <a:lnTo>
                    <a:pt x="994603" y="1593725"/>
                  </a:lnTo>
                  <a:lnTo>
                    <a:pt x="0" y="1593725"/>
                  </a:lnTo>
                  <a:close/>
                </a:path>
              </a:pathLst>
            </a:custGeom>
            <a:blipFill>
              <a:blip r:embed="rId2"/>
              <a:stretch>
                <a:fillRect l="0" t="-126" r="0" b="-126"/>
              </a:stretch>
            </a:blipFill>
          </p:spPr>
        </p:sp>
      </p:grpSp>
      <p:sp>
        <p:nvSpPr>
          <p:cNvPr name="TextBox 4" id="4"/>
          <p:cNvSpPr txBox="true"/>
          <p:nvPr/>
        </p:nvSpPr>
        <p:spPr>
          <a:xfrm rot="0">
            <a:off x="663474" y="433211"/>
            <a:ext cx="9763125" cy="1865630"/>
          </a:xfrm>
          <a:prstGeom prst="rect">
            <a:avLst/>
          </a:prstGeom>
        </p:spPr>
        <p:txBody>
          <a:bodyPr anchor="t" rtlCol="false" tIns="0" lIns="0" bIns="0" rIns="0">
            <a:spAutoFit/>
          </a:bodyPr>
          <a:lstStyle/>
          <a:p>
            <a:pPr algn="l" marL="0" indent="0" lvl="0">
              <a:lnSpc>
                <a:spcPts val="6699"/>
              </a:lnSpc>
            </a:pPr>
            <a:r>
              <a:rPr lang="en-US" sz="6699" spc="-200">
                <a:solidFill>
                  <a:srgbClr val="00AAFF"/>
                </a:solidFill>
                <a:latin typeface="ITC Avant Garde Gothic"/>
                <a:ea typeface="ITC Avant Garde Gothic"/>
                <a:cs typeface="ITC Avant Garde Gothic"/>
                <a:sym typeface="ITC Avant Garde Gothic"/>
              </a:rPr>
              <a:t>Abstract Visualization of DHCP</a:t>
            </a:r>
          </a:p>
        </p:txBody>
      </p:sp>
      <p:grpSp>
        <p:nvGrpSpPr>
          <p:cNvPr name="Group 5" id="5"/>
          <p:cNvGrpSpPr/>
          <p:nvPr/>
        </p:nvGrpSpPr>
        <p:grpSpPr>
          <a:xfrm rot="0">
            <a:off x="9444829" y="7829550"/>
            <a:ext cx="4846643" cy="1791955"/>
            <a:chOff x="0" y="0"/>
            <a:chExt cx="6462190" cy="2389273"/>
          </a:xfrm>
        </p:grpSpPr>
        <p:sp>
          <p:nvSpPr>
            <p:cNvPr name="Freeform 6" id="6"/>
            <p:cNvSpPr/>
            <p:nvPr/>
          </p:nvSpPr>
          <p:spPr>
            <a:xfrm flipH="false" flipV="false" rot="0">
              <a:off x="0" y="0"/>
              <a:ext cx="2389273" cy="2389273"/>
            </a:xfrm>
            <a:custGeom>
              <a:avLst/>
              <a:gdLst/>
              <a:ahLst/>
              <a:cxnLst/>
              <a:rect r="r" b="b" t="t" l="l"/>
              <a:pathLst>
                <a:path h="2389273" w="2389273">
                  <a:moveTo>
                    <a:pt x="0" y="0"/>
                  </a:moveTo>
                  <a:lnTo>
                    <a:pt x="2389273" y="0"/>
                  </a:lnTo>
                  <a:lnTo>
                    <a:pt x="2389273" y="2389273"/>
                  </a:lnTo>
                  <a:lnTo>
                    <a:pt x="0" y="238927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2036459" y="0"/>
              <a:ext cx="2389273" cy="2389273"/>
            </a:xfrm>
            <a:custGeom>
              <a:avLst/>
              <a:gdLst/>
              <a:ahLst/>
              <a:cxnLst/>
              <a:rect r="r" b="b" t="t" l="l"/>
              <a:pathLst>
                <a:path h="2389273" w="2389273">
                  <a:moveTo>
                    <a:pt x="0" y="0"/>
                  </a:moveTo>
                  <a:lnTo>
                    <a:pt x="2389273" y="0"/>
                  </a:lnTo>
                  <a:lnTo>
                    <a:pt x="2389273" y="2389273"/>
                  </a:lnTo>
                  <a:lnTo>
                    <a:pt x="0" y="238927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4072917" y="0"/>
              <a:ext cx="2389273" cy="2389273"/>
            </a:xfrm>
            <a:custGeom>
              <a:avLst/>
              <a:gdLst/>
              <a:ahLst/>
              <a:cxnLst/>
              <a:rect r="r" b="b" t="t" l="l"/>
              <a:pathLst>
                <a:path h="2389273" w="2389273">
                  <a:moveTo>
                    <a:pt x="0" y="0"/>
                  </a:moveTo>
                  <a:lnTo>
                    <a:pt x="2389273" y="0"/>
                  </a:lnTo>
                  <a:lnTo>
                    <a:pt x="2389273" y="2389273"/>
                  </a:lnTo>
                  <a:lnTo>
                    <a:pt x="0" y="238927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sp>
        <p:nvSpPr>
          <p:cNvPr name="TextBox 9" id="9"/>
          <p:cNvSpPr txBox="true"/>
          <p:nvPr/>
        </p:nvSpPr>
        <p:spPr>
          <a:xfrm rot="0">
            <a:off x="512748" y="4050676"/>
            <a:ext cx="9444829" cy="3072511"/>
          </a:xfrm>
          <a:prstGeom prst="rect">
            <a:avLst/>
          </a:prstGeom>
        </p:spPr>
        <p:txBody>
          <a:bodyPr anchor="t" rtlCol="false" tIns="0" lIns="0" bIns="0" rIns="0">
            <a:spAutoFit/>
          </a:bodyPr>
          <a:lstStyle/>
          <a:p>
            <a:pPr algn="l">
              <a:lnSpc>
                <a:spcPts val="4861"/>
              </a:lnSpc>
            </a:pPr>
            <a:r>
              <a:rPr lang="en-US" sz="3399" spc="-33">
                <a:solidFill>
                  <a:srgbClr val="F7F9FB"/>
                </a:solidFill>
                <a:latin typeface="Telegraf"/>
                <a:ea typeface="Telegraf"/>
                <a:cs typeface="Telegraf"/>
                <a:sym typeface="Telegraf"/>
              </a:rPr>
              <a:t>The DHCP server manages IP addressing for all VLANs. </a:t>
            </a:r>
          </a:p>
          <a:p>
            <a:pPr algn="l">
              <a:lnSpc>
                <a:spcPts val="4861"/>
              </a:lnSpc>
            </a:pPr>
            <a:r>
              <a:rPr lang="en-US" sz="3399" spc="-33">
                <a:solidFill>
                  <a:srgbClr val="F7F9FB"/>
                </a:solidFill>
                <a:latin typeface="Telegraf"/>
                <a:ea typeface="Telegraf"/>
                <a:cs typeface="Telegraf"/>
                <a:sym typeface="Telegraf"/>
              </a:rPr>
              <a:t>Each VLAN has its own scope, ensuring proper automatic address assignment across HQ and branches.</a:t>
            </a:r>
          </a:p>
        </p:txBody>
      </p:sp>
    </p:spTree>
  </p:cSld>
  <p:clrMapOvr>
    <a:masterClrMapping/>
  </p:clrMapOvr>
</p:sld>
</file>

<file path=ppt/slides/slide38.xml><?xml version="1.0" encoding="utf-8"?>
<p:sld xmlns:p="http://schemas.openxmlformats.org/presentationml/2006/main" xmlns:a="http://schemas.openxmlformats.org/drawingml/2006/main" xmlns:r="http://schemas.openxmlformats.org/officeDocument/2006/relationships">
  <p:cSld>
    <p:bg>
      <p:bgPr>
        <a:solidFill>
          <a:srgbClr val="0A1E3F"/>
        </a:solidFill>
      </p:bgPr>
    </p:bg>
    <p:spTree>
      <p:nvGrpSpPr>
        <p:cNvPr id="1" name=""/>
        <p:cNvGrpSpPr/>
        <p:nvPr/>
      </p:nvGrpSpPr>
      <p:grpSpPr>
        <a:xfrm>
          <a:off x="0" y="0"/>
          <a:ext cx="0" cy="0"/>
          <a:chOff x="0" y="0"/>
          <a:chExt cx="0" cy="0"/>
        </a:xfrm>
      </p:grpSpPr>
      <p:grpSp>
        <p:nvGrpSpPr>
          <p:cNvPr name="Group 2" id="2"/>
          <p:cNvGrpSpPr/>
          <p:nvPr/>
        </p:nvGrpSpPr>
        <p:grpSpPr>
          <a:xfrm rot="0">
            <a:off x="11868150" y="0"/>
            <a:ext cx="6419850" cy="10287000"/>
            <a:chOff x="0" y="0"/>
            <a:chExt cx="994603" cy="1593725"/>
          </a:xfrm>
        </p:grpSpPr>
        <p:sp>
          <p:nvSpPr>
            <p:cNvPr name="Freeform 3" id="3"/>
            <p:cNvSpPr/>
            <p:nvPr/>
          </p:nvSpPr>
          <p:spPr>
            <a:xfrm flipH="false" flipV="false" rot="0">
              <a:off x="0" y="0"/>
              <a:ext cx="994603" cy="1593725"/>
            </a:xfrm>
            <a:custGeom>
              <a:avLst/>
              <a:gdLst/>
              <a:ahLst/>
              <a:cxnLst/>
              <a:rect r="r" b="b" t="t" l="l"/>
              <a:pathLst>
                <a:path h="1593725" w="994603">
                  <a:moveTo>
                    <a:pt x="0" y="0"/>
                  </a:moveTo>
                  <a:lnTo>
                    <a:pt x="994603" y="0"/>
                  </a:lnTo>
                  <a:lnTo>
                    <a:pt x="994603" y="1593725"/>
                  </a:lnTo>
                  <a:lnTo>
                    <a:pt x="0" y="1593725"/>
                  </a:lnTo>
                  <a:close/>
                </a:path>
              </a:pathLst>
            </a:custGeom>
            <a:blipFill>
              <a:blip r:embed="rId2"/>
              <a:stretch>
                <a:fillRect l="0" t="-126" r="0" b="-126"/>
              </a:stretch>
            </a:blipFill>
          </p:spPr>
        </p:sp>
      </p:grpSp>
      <p:sp>
        <p:nvSpPr>
          <p:cNvPr name="TextBox 4" id="4"/>
          <p:cNvSpPr txBox="true"/>
          <p:nvPr/>
        </p:nvSpPr>
        <p:spPr>
          <a:xfrm rot="0">
            <a:off x="1028700" y="1028700"/>
            <a:ext cx="9763125" cy="1017905"/>
          </a:xfrm>
          <a:prstGeom prst="rect">
            <a:avLst/>
          </a:prstGeom>
        </p:spPr>
        <p:txBody>
          <a:bodyPr anchor="t" rtlCol="false" tIns="0" lIns="0" bIns="0" rIns="0">
            <a:spAutoFit/>
          </a:bodyPr>
          <a:lstStyle/>
          <a:p>
            <a:pPr algn="l" marL="0" indent="0" lvl="0">
              <a:lnSpc>
                <a:spcPts val="6699"/>
              </a:lnSpc>
            </a:pPr>
            <a:r>
              <a:rPr lang="en-US" sz="6699" spc="-200">
                <a:solidFill>
                  <a:srgbClr val="58A6FF"/>
                </a:solidFill>
                <a:latin typeface="ITC Avant Garde Gothic"/>
                <a:ea typeface="ITC Avant Garde Gothic"/>
                <a:cs typeface="ITC Avant Garde Gothic"/>
                <a:sym typeface="ITC Avant Garde Gothic"/>
              </a:rPr>
              <a:t>DNS and Web Services</a:t>
            </a:r>
          </a:p>
        </p:txBody>
      </p:sp>
      <p:grpSp>
        <p:nvGrpSpPr>
          <p:cNvPr name="Group 5" id="5"/>
          <p:cNvGrpSpPr/>
          <p:nvPr/>
        </p:nvGrpSpPr>
        <p:grpSpPr>
          <a:xfrm rot="0">
            <a:off x="9444829" y="7829550"/>
            <a:ext cx="4846643" cy="1791955"/>
            <a:chOff x="0" y="0"/>
            <a:chExt cx="6462190" cy="2389273"/>
          </a:xfrm>
        </p:grpSpPr>
        <p:sp>
          <p:nvSpPr>
            <p:cNvPr name="Freeform 6" id="6"/>
            <p:cNvSpPr/>
            <p:nvPr/>
          </p:nvSpPr>
          <p:spPr>
            <a:xfrm flipH="false" flipV="false" rot="0">
              <a:off x="0" y="0"/>
              <a:ext cx="2389273" cy="2389273"/>
            </a:xfrm>
            <a:custGeom>
              <a:avLst/>
              <a:gdLst/>
              <a:ahLst/>
              <a:cxnLst/>
              <a:rect r="r" b="b" t="t" l="l"/>
              <a:pathLst>
                <a:path h="2389273" w="2389273">
                  <a:moveTo>
                    <a:pt x="0" y="0"/>
                  </a:moveTo>
                  <a:lnTo>
                    <a:pt x="2389273" y="0"/>
                  </a:lnTo>
                  <a:lnTo>
                    <a:pt x="2389273" y="2389273"/>
                  </a:lnTo>
                  <a:lnTo>
                    <a:pt x="0" y="238927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2036459" y="0"/>
              <a:ext cx="2389273" cy="2389273"/>
            </a:xfrm>
            <a:custGeom>
              <a:avLst/>
              <a:gdLst/>
              <a:ahLst/>
              <a:cxnLst/>
              <a:rect r="r" b="b" t="t" l="l"/>
              <a:pathLst>
                <a:path h="2389273" w="2389273">
                  <a:moveTo>
                    <a:pt x="0" y="0"/>
                  </a:moveTo>
                  <a:lnTo>
                    <a:pt x="2389273" y="0"/>
                  </a:lnTo>
                  <a:lnTo>
                    <a:pt x="2389273" y="2389273"/>
                  </a:lnTo>
                  <a:lnTo>
                    <a:pt x="0" y="238927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4072917" y="0"/>
              <a:ext cx="2389273" cy="2389273"/>
            </a:xfrm>
            <a:custGeom>
              <a:avLst/>
              <a:gdLst/>
              <a:ahLst/>
              <a:cxnLst/>
              <a:rect r="r" b="b" t="t" l="l"/>
              <a:pathLst>
                <a:path h="2389273" w="2389273">
                  <a:moveTo>
                    <a:pt x="0" y="0"/>
                  </a:moveTo>
                  <a:lnTo>
                    <a:pt x="2389273" y="0"/>
                  </a:lnTo>
                  <a:lnTo>
                    <a:pt x="2389273" y="2389273"/>
                  </a:lnTo>
                  <a:lnTo>
                    <a:pt x="0" y="238927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sp>
        <p:nvSpPr>
          <p:cNvPr name="TextBox 9" id="9"/>
          <p:cNvSpPr txBox="true"/>
          <p:nvPr/>
        </p:nvSpPr>
        <p:spPr>
          <a:xfrm rot="0">
            <a:off x="1028700" y="4010988"/>
            <a:ext cx="8115300" cy="3705479"/>
          </a:xfrm>
          <a:prstGeom prst="rect">
            <a:avLst/>
          </a:prstGeom>
        </p:spPr>
        <p:txBody>
          <a:bodyPr anchor="t" rtlCol="false" tIns="0" lIns="0" bIns="0" rIns="0">
            <a:spAutoFit/>
          </a:bodyPr>
          <a:lstStyle/>
          <a:p>
            <a:pPr algn="l">
              <a:lnSpc>
                <a:spcPts val="4827"/>
              </a:lnSpc>
            </a:pPr>
            <a:r>
              <a:rPr lang="en-US" sz="3399" spc="-101">
                <a:solidFill>
                  <a:srgbClr val="FFFFFF"/>
                </a:solidFill>
                <a:latin typeface="ITC Avant Garde Gothic"/>
                <a:ea typeface="ITC Avant Garde Gothic"/>
                <a:cs typeface="ITC Avant Garde Gothic"/>
                <a:sym typeface="ITC Avant Garde Gothic"/>
              </a:rPr>
              <a:t>DNS handles internal name resolution for all users. </a:t>
            </a:r>
          </a:p>
          <a:p>
            <a:pPr algn="l">
              <a:lnSpc>
                <a:spcPts val="4827"/>
              </a:lnSpc>
            </a:pPr>
            <a:r>
              <a:rPr lang="en-US" sz="3399" spc="-101">
                <a:solidFill>
                  <a:srgbClr val="FFFFFF"/>
                </a:solidFill>
                <a:latin typeface="ITC Avant Garde Gothic"/>
                <a:ea typeface="ITC Avant Garde Gothic"/>
                <a:cs typeface="ITC Avant Garde Gothic"/>
                <a:sym typeface="ITC Avant Garde Gothic"/>
              </a:rPr>
              <a:t>IIS hosts internal web applications accessible from authorized VLANs. </a:t>
            </a:r>
          </a:p>
          <a:p>
            <a:pPr algn="l">
              <a:lnSpc>
                <a:spcPts val="4827"/>
              </a:lnSpc>
            </a:pPr>
            <a:r>
              <a:rPr lang="en-US" sz="3399" spc="-101">
                <a:solidFill>
                  <a:srgbClr val="FFFFFF"/>
                </a:solidFill>
                <a:latin typeface="ITC Avant Garde Gothic"/>
                <a:ea typeface="ITC Avant Garde Gothic"/>
                <a:cs typeface="ITC Avant Garde Gothic"/>
                <a:sym typeface="ITC Avant Garde Gothic"/>
              </a:rPr>
              <a:t>NTP ensures all devices maintain synchronized time.</a:t>
            </a:r>
          </a:p>
        </p:txBody>
      </p:sp>
    </p:spTree>
  </p:cSld>
  <p:clrMapOvr>
    <a:masterClrMapping/>
  </p:clrMapOvr>
</p:sld>
</file>

<file path=ppt/slides/slide39.xml><?xml version="1.0" encoding="utf-8"?>
<p:sld xmlns:p="http://schemas.openxmlformats.org/presentationml/2006/main" xmlns:a="http://schemas.openxmlformats.org/drawingml/2006/main" xmlns:r="http://schemas.openxmlformats.org/officeDocument/2006/relationships">
  <p:cSld>
    <p:bg>
      <p:bgPr>
        <a:solidFill>
          <a:srgbClr val="001D3D"/>
        </a:solidFill>
      </p:bgPr>
    </p:bg>
    <p:spTree>
      <p:nvGrpSpPr>
        <p:cNvPr id="1" name=""/>
        <p:cNvGrpSpPr/>
        <p:nvPr/>
      </p:nvGrpSpPr>
      <p:grpSpPr>
        <a:xfrm>
          <a:off x="0" y="0"/>
          <a:ext cx="0" cy="0"/>
          <a:chOff x="0" y="0"/>
          <a:chExt cx="0" cy="0"/>
        </a:xfrm>
      </p:grpSpPr>
      <p:sp>
        <p:nvSpPr>
          <p:cNvPr name="Freeform 2" id="2"/>
          <p:cNvSpPr/>
          <p:nvPr/>
        </p:nvSpPr>
        <p:spPr>
          <a:xfrm flipH="false" flipV="false" rot="0">
            <a:off x="13611225" y="6787402"/>
            <a:ext cx="10936025" cy="10299747"/>
          </a:xfrm>
          <a:custGeom>
            <a:avLst/>
            <a:gdLst/>
            <a:ahLst/>
            <a:cxnLst/>
            <a:rect r="r" b="b" t="t" l="l"/>
            <a:pathLst>
              <a:path h="10299747" w="10936025">
                <a:moveTo>
                  <a:pt x="0" y="0"/>
                </a:moveTo>
                <a:lnTo>
                  <a:pt x="10936025" y="0"/>
                </a:lnTo>
                <a:lnTo>
                  <a:pt x="10936025" y="10299747"/>
                </a:lnTo>
                <a:lnTo>
                  <a:pt x="0" y="1029974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grpSp>
        <p:nvGrpSpPr>
          <p:cNvPr name="Group 3" id="3"/>
          <p:cNvGrpSpPr/>
          <p:nvPr/>
        </p:nvGrpSpPr>
        <p:grpSpPr>
          <a:xfrm rot="0">
            <a:off x="9465733" y="666750"/>
            <a:ext cx="8629650" cy="8953500"/>
            <a:chOff x="0" y="0"/>
            <a:chExt cx="1336959" cy="1387131"/>
          </a:xfrm>
        </p:grpSpPr>
        <p:sp>
          <p:nvSpPr>
            <p:cNvPr name="Freeform 4" id="4"/>
            <p:cNvSpPr/>
            <p:nvPr/>
          </p:nvSpPr>
          <p:spPr>
            <a:xfrm flipH="false" flipV="false" rot="0">
              <a:off x="0" y="0"/>
              <a:ext cx="1336959" cy="1387131"/>
            </a:xfrm>
            <a:custGeom>
              <a:avLst/>
              <a:gdLst/>
              <a:ahLst/>
              <a:cxnLst/>
              <a:rect r="r" b="b" t="t" l="l"/>
              <a:pathLst>
                <a:path h="1387131" w="1336959">
                  <a:moveTo>
                    <a:pt x="35885" y="0"/>
                  </a:moveTo>
                  <a:lnTo>
                    <a:pt x="1301073" y="0"/>
                  </a:lnTo>
                  <a:cubicBezTo>
                    <a:pt x="1310591" y="0"/>
                    <a:pt x="1319718" y="3781"/>
                    <a:pt x="1326448" y="10511"/>
                  </a:cubicBezTo>
                  <a:cubicBezTo>
                    <a:pt x="1333178" y="17240"/>
                    <a:pt x="1336959" y="26368"/>
                    <a:pt x="1336959" y="35885"/>
                  </a:cubicBezTo>
                  <a:lnTo>
                    <a:pt x="1336959" y="1351246"/>
                  </a:lnTo>
                  <a:cubicBezTo>
                    <a:pt x="1336959" y="1360764"/>
                    <a:pt x="1333178" y="1369891"/>
                    <a:pt x="1326448" y="1376621"/>
                  </a:cubicBezTo>
                  <a:cubicBezTo>
                    <a:pt x="1319718" y="1383351"/>
                    <a:pt x="1310591" y="1387131"/>
                    <a:pt x="1301073" y="1387131"/>
                  </a:cubicBezTo>
                  <a:lnTo>
                    <a:pt x="35885" y="1387131"/>
                  </a:lnTo>
                  <a:cubicBezTo>
                    <a:pt x="26368" y="1387131"/>
                    <a:pt x="17240" y="1383351"/>
                    <a:pt x="10511" y="1376621"/>
                  </a:cubicBezTo>
                  <a:cubicBezTo>
                    <a:pt x="3781" y="1369891"/>
                    <a:pt x="0" y="1360764"/>
                    <a:pt x="0" y="1351246"/>
                  </a:cubicBezTo>
                  <a:lnTo>
                    <a:pt x="0" y="35885"/>
                  </a:lnTo>
                  <a:cubicBezTo>
                    <a:pt x="0" y="26368"/>
                    <a:pt x="3781" y="17240"/>
                    <a:pt x="10511" y="10511"/>
                  </a:cubicBezTo>
                  <a:cubicBezTo>
                    <a:pt x="17240" y="3781"/>
                    <a:pt x="26368" y="0"/>
                    <a:pt x="35885" y="0"/>
                  </a:cubicBezTo>
                  <a:close/>
                </a:path>
              </a:pathLst>
            </a:custGeom>
            <a:blipFill>
              <a:blip r:embed="rId4"/>
              <a:stretch>
                <a:fillRect l="0" t="-199" r="0" b="-199"/>
              </a:stretch>
            </a:blipFill>
            <a:ln w="28575" cap="rnd">
              <a:solidFill>
                <a:srgbClr val="FFFFFF"/>
              </a:solidFill>
              <a:prstDash val="solid"/>
              <a:round/>
            </a:ln>
          </p:spPr>
        </p:sp>
      </p:grpSp>
      <p:sp>
        <p:nvSpPr>
          <p:cNvPr name="TextBox 5" id="5"/>
          <p:cNvSpPr txBox="true"/>
          <p:nvPr/>
        </p:nvSpPr>
        <p:spPr>
          <a:xfrm rot="0">
            <a:off x="0" y="1403986"/>
            <a:ext cx="9144000" cy="936624"/>
          </a:xfrm>
          <a:prstGeom prst="rect">
            <a:avLst/>
          </a:prstGeom>
        </p:spPr>
        <p:txBody>
          <a:bodyPr anchor="t" rtlCol="false" tIns="0" lIns="0" bIns="0" rIns="0">
            <a:spAutoFit/>
          </a:bodyPr>
          <a:lstStyle/>
          <a:p>
            <a:pPr algn="ctr">
              <a:lnSpc>
                <a:spcPts val="7700"/>
              </a:lnSpc>
            </a:pPr>
            <a:r>
              <a:rPr lang="en-US" sz="5500" b="true">
                <a:solidFill>
                  <a:srgbClr val="00B9F1"/>
                </a:solidFill>
                <a:latin typeface="Canva Sans Bold"/>
                <a:ea typeface="Canva Sans Bold"/>
                <a:cs typeface="Canva Sans Bold"/>
                <a:sym typeface="Canva Sans Bold"/>
              </a:rPr>
              <a:t>Serv</a:t>
            </a:r>
            <a:r>
              <a:rPr lang="en-US" b="true" sz="5500">
                <a:solidFill>
                  <a:srgbClr val="00B9F1"/>
                </a:solidFill>
                <a:latin typeface="Canva Sans Bold"/>
                <a:ea typeface="Canva Sans Bold"/>
                <a:cs typeface="Canva Sans Bold"/>
                <a:sym typeface="Canva Sans Bold"/>
              </a:rPr>
              <a:t>er Network Gateways</a:t>
            </a:r>
          </a:p>
        </p:txBody>
      </p:sp>
      <p:sp>
        <p:nvSpPr>
          <p:cNvPr name="TextBox 6" id="6"/>
          <p:cNvSpPr txBox="true"/>
          <p:nvPr/>
        </p:nvSpPr>
        <p:spPr>
          <a:xfrm rot="0">
            <a:off x="506677" y="2512060"/>
            <a:ext cx="8959056" cy="2779508"/>
          </a:xfrm>
          <a:prstGeom prst="rect">
            <a:avLst/>
          </a:prstGeom>
        </p:spPr>
        <p:txBody>
          <a:bodyPr anchor="t" rtlCol="false" tIns="0" lIns="0" bIns="0" rIns="0">
            <a:spAutoFit/>
          </a:bodyPr>
          <a:lstStyle/>
          <a:p>
            <a:pPr algn="l">
              <a:lnSpc>
                <a:spcPts val="4381"/>
              </a:lnSpc>
            </a:pPr>
            <a:r>
              <a:rPr lang="en-US" sz="2639" spc="-79">
                <a:solidFill>
                  <a:srgbClr val="FFFFFF"/>
                </a:solidFill>
                <a:latin typeface="ITC Avant Garde Gothic"/>
                <a:ea typeface="ITC Avant Garde Gothic"/>
                <a:cs typeface="ITC Avant Garde Gothic"/>
                <a:sym typeface="ITC Avant Garde Gothic"/>
              </a:rPr>
              <a:t>All servers a</a:t>
            </a:r>
            <a:r>
              <a:rPr lang="en-US" sz="2639" spc="-79">
                <a:solidFill>
                  <a:srgbClr val="FFFFFF"/>
                </a:solidFill>
                <a:latin typeface="ITC Avant Garde Gothic"/>
                <a:ea typeface="ITC Avant Garde Gothic"/>
                <a:cs typeface="ITC Avant Garde Gothic"/>
                <a:sym typeface="ITC Avant Garde Gothic"/>
              </a:rPr>
              <a:t>re placed in a secured VLAN with a dedicated gateway (e.g., 10.0.1.1).</a:t>
            </a:r>
          </a:p>
          <a:p>
            <a:pPr algn="l">
              <a:lnSpc>
                <a:spcPts val="4381"/>
              </a:lnSpc>
            </a:pPr>
            <a:r>
              <a:rPr lang="en-US" sz="2639" spc="-79">
                <a:solidFill>
                  <a:srgbClr val="FFFFFF"/>
                </a:solidFill>
                <a:latin typeface="ITC Avant Garde Gothic"/>
                <a:ea typeface="ITC Avant Garde Gothic"/>
                <a:cs typeface="ITC Avant Garde Gothic"/>
                <a:sym typeface="ITC Avant Garde Gothic"/>
              </a:rPr>
              <a:t> This gateway ensures servers can communicate with HQ VLANs, DMZ, and branch users through controlled firewall policies.</a:t>
            </a:r>
          </a:p>
        </p:txBody>
      </p:sp>
      <p:sp>
        <p:nvSpPr>
          <p:cNvPr name="TextBox 7" id="7"/>
          <p:cNvSpPr txBox="true"/>
          <p:nvPr/>
        </p:nvSpPr>
        <p:spPr>
          <a:xfrm rot="0">
            <a:off x="506677" y="6975913"/>
            <a:ext cx="7810248" cy="2916758"/>
          </a:xfrm>
          <a:prstGeom prst="rect">
            <a:avLst/>
          </a:prstGeom>
        </p:spPr>
        <p:txBody>
          <a:bodyPr anchor="t" rtlCol="false" tIns="0" lIns="0" bIns="0" rIns="0">
            <a:spAutoFit/>
          </a:bodyPr>
          <a:lstStyle/>
          <a:p>
            <a:pPr algn="l">
              <a:lnSpc>
                <a:spcPts val="4573"/>
              </a:lnSpc>
            </a:pPr>
            <a:r>
              <a:rPr lang="en-US" sz="2989" spc="-89">
                <a:solidFill>
                  <a:srgbClr val="FFFFFF"/>
                </a:solidFill>
                <a:latin typeface="ITC Avant Garde Gothic"/>
                <a:ea typeface="ITC Avant Garde Gothic"/>
                <a:cs typeface="ITC Avant Garde Gothic"/>
                <a:sym typeface="ITC Avant Garde Gothic"/>
              </a:rPr>
              <a:t>DNS,</a:t>
            </a:r>
            <a:r>
              <a:rPr lang="en-US" sz="2989" spc="-89">
                <a:solidFill>
                  <a:srgbClr val="FFFFFF"/>
                </a:solidFill>
                <a:latin typeface="ITC Avant Garde Gothic"/>
                <a:ea typeface="ITC Avant Garde Gothic"/>
                <a:cs typeface="ITC Avant Garde Gothic"/>
                <a:sym typeface="ITC Avant Garde Gothic"/>
              </a:rPr>
              <a:t> DHCP, IIS, and NTP services rely on correct routing between VLANs.</a:t>
            </a:r>
          </a:p>
          <a:p>
            <a:pPr algn="l">
              <a:lnSpc>
                <a:spcPts val="4573"/>
              </a:lnSpc>
            </a:pPr>
            <a:r>
              <a:rPr lang="en-US" sz="2989" spc="-89">
                <a:solidFill>
                  <a:srgbClr val="FFFFFF"/>
                </a:solidFill>
                <a:latin typeface="ITC Avant Garde Gothic"/>
                <a:ea typeface="ITC Avant Garde Gothic"/>
                <a:cs typeface="ITC Avant Garde Gothic"/>
                <a:sym typeface="ITC Avant Garde Gothic"/>
              </a:rPr>
              <a:t> Static routes guarantee that server replies return through the firewall and core router back to HQ and branches.</a:t>
            </a:r>
          </a:p>
        </p:txBody>
      </p:sp>
      <p:sp>
        <p:nvSpPr>
          <p:cNvPr name="TextBox 8" id="8"/>
          <p:cNvSpPr txBox="true"/>
          <p:nvPr/>
        </p:nvSpPr>
        <p:spPr>
          <a:xfrm rot="0">
            <a:off x="506677" y="5850778"/>
            <a:ext cx="7197492" cy="936624"/>
          </a:xfrm>
          <a:prstGeom prst="rect">
            <a:avLst/>
          </a:prstGeom>
        </p:spPr>
        <p:txBody>
          <a:bodyPr anchor="t" rtlCol="false" tIns="0" lIns="0" bIns="0" rIns="0">
            <a:spAutoFit/>
          </a:bodyPr>
          <a:lstStyle/>
          <a:p>
            <a:pPr algn="ctr">
              <a:lnSpc>
                <a:spcPts val="7700"/>
              </a:lnSpc>
            </a:pPr>
            <a:r>
              <a:rPr lang="en-US" b="true" sz="5500">
                <a:solidFill>
                  <a:srgbClr val="00B9F1"/>
                </a:solidFill>
                <a:latin typeface="Canva Sans Bold"/>
                <a:ea typeface="Canva Sans Bold"/>
                <a:cs typeface="Canva Sans Bold"/>
                <a:sym typeface="Canva Sans Bold"/>
              </a:rPr>
              <a:t>Routing for Services</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B1F3A"/>
        </a:solidFill>
      </p:bgPr>
    </p:bg>
    <p:spTree>
      <p:nvGrpSpPr>
        <p:cNvPr id="1" name=""/>
        <p:cNvGrpSpPr/>
        <p:nvPr/>
      </p:nvGrpSpPr>
      <p:grpSpPr>
        <a:xfrm>
          <a:off x="0" y="0"/>
          <a:ext cx="0" cy="0"/>
          <a:chOff x="0" y="0"/>
          <a:chExt cx="0" cy="0"/>
        </a:xfrm>
      </p:grpSpPr>
      <p:grpSp>
        <p:nvGrpSpPr>
          <p:cNvPr name="Group 2" id="2"/>
          <p:cNvGrpSpPr/>
          <p:nvPr/>
        </p:nvGrpSpPr>
        <p:grpSpPr>
          <a:xfrm rot="0">
            <a:off x="914572" y="1875367"/>
            <a:ext cx="15614749" cy="8091350"/>
            <a:chOff x="0" y="0"/>
            <a:chExt cx="1939134" cy="1004833"/>
          </a:xfrm>
        </p:grpSpPr>
        <p:sp>
          <p:nvSpPr>
            <p:cNvPr name="Freeform 3" id="3"/>
            <p:cNvSpPr/>
            <p:nvPr/>
          </p:nvSpPr>
          <p:spPr>
            <a:xfrm flipH="false" flipV="false" rot="0">
              <a:off x="0" y="0"/>
              <a:ext cx="1939134" cy="1004833"/>
            </a:xfrm>
            <a:custGeom>
              <a:avLst/>
              <a:gdLst/>
              <a:ahLst/>
              <a:cxnLst/>
              <a:rect r="r" b="b" t="t" l="l"/>
              <a:pathLst>
                <a:path h="1004833" w="1939134">
                  <a:moveTo>
                    <a:pt x="0" y="0"/>
                  </a:moveTo>
                  <a:lnTo>
                    <a:pt x="1939134" y="0"/>
                  </a:lnTo>
                  <a:lnTo>
                    <a:pt x="1939134" y="1004833"/>
                  </a:lnTo>
                  <a:lnTo>
                    <a:pt x="0" y="1004833"/>
                  </a:lnTo>
                  <a:close/>
                </a:path>
              </a:pathLst>
            </a:custGeom>
            <a:blipFill>
              <a:blip r:embed="rId2"/>
              <a:stretch>
                <a:fillRect l="0" t="-1019" r="0" b="-1019"/>
              </a:stretch>
            </a:blipFill>
          </p:spPr>
        </p:sp>
      </p:grpSp>
      <p:grpSp>
        <p:nvGrpSpPr>
          <p:cNvPr name="Group 4" id="4"/>
          <p:cNvGrpSpPr/>
          <p:nvPr/>
        </p:nvGrpSpPr>
        <p:grpSpPr>
          <a:xfrm rot="0">
            <a:off x="1028700" y="-442012"/>
            <a:ext cx="15888406" cy="1470712"/>
            <a:chOff x="0" y="0"/>
            <a:chExt cx="21184541" cy="1960949"/>
          </a:xfrm>
        </p:grpSpPr>
        <p:sp>
          <p:nvSpPr>
            <p:cNvPr name="TextBox 5" id="5"/>
            <p:cNvSpPr txBox="true"/>
            <p:nvPr/>
          </p:nvSpPr>
          <p:spPr>
            <a:xfrm rot="0">
              <a:off x="0" y="666812"/>
              <a:ext cx="21184541" cy="1294137"/>
            </a:xfrm>
            <a:prstGeom prst="rect">
              <a:avLst/>
            </a:prstGeom>
          </p:spPr>
          <p:txBody>
            <a:bodyPr anchor="t" rtlCol="false" tIns="0" lIns="0" bIns="0" rIns="0">
              <a:spAutoFit/>
            </a:bodyPr>
            <a:lstStyle/>
            <a:p>
              <a:pPr algn="l" marL="0" indent="0" lvl="0">
                <a:lnSpc>
                  <a:spcPts val="6930"/>
                </a:lnSpc>
              </a:pPr>
              <a:r>
                <a:rPr lang="en-US" b="true" sz="6300" spc="-63">
                  <a:solidFill>
                    <a:srgbClr val="00BFFF"/>
                  </a:solidFill>
                  <a:latin typeface="Telegraf Bold"/>
                  <a:ea typeface="Telegraf Bold"/>
                  <a:cs typeface="Telegraf Bold"/>
                  <a:sym typeface="Telegraf Bold"/>
                </a:rPr>
                <a:t>Network Topology Overview</a:t>
              </a:r>
            </a:p>
          </p:txBody>
        </p:sp>
        <p:sp>
          <p:nvSpPr>
            <p:cNvPr name="TextBox 6" id="6"/>
            <p:cNvSpPr txBox="true"/>
            <p:nvPr/>
          </p:nvSpPr>
          <p:spPr>
            <a:xfrm rot="0">
              <a:off x="0" y="-9525"/>
              <a:ext cx="21184541" cy="98487"/>
            </a:xfrm>
            <a:prstGeom prst="rect">
              <a:avLst/>
            </a:prstGeom>
          </p:spPr>
          <p:txBody>
            <a:bodyPr anchor="t" rtlCol="false" tIns="0" lIns="0" bIns="0" rIns="0">
              <a:spAutoFit/>
            </a:bodyPr>
            <a:lstStyle/>
            <a:p>
              <a:pPr algn="l" marL="0" indent="0" lvl="0">
                <a:lnSpc>
                  <a:spcPts val="488"/>
                </a:lnSpc>
              </a:pPr>
              <a:r>
                <a:rPr lang="en-US" b="true" sz="443" spc="-4">
                  <a:solidFill>
                    <a:srgbClr val="00BFFF"/>
                  </a:solidFill>
                  <a:latin typeface="Telegraf Bold"/>
                  <a:ea typeface="Telegraf Bold"/>
                  <a:cs typeface="Telegraf Bold"/>
                  <a:sym typeface="Telegraf Bold"/>
                </a:rPr>
                <a:t>Overview</a:t>
              </a:r>
            </a:p>
          </p:txBody>
        </p:sp>
      </p:grpSp>
    </p:spTree>
  </p:cSld>
  <p:clrMapOvr>
    <a:masterClrMapping/>
  </p:clrMapOvr>
</p:sld>
</file>

<file path=ppt/slides/slide40.xml><?xml version="1.0" encoding="utf-8"?>
<p:sld xmlns:p="http://schemas.openxmlformats.org/presentationml/2006/main" xmlns:a="http://schemas.openxmlformats.org/drawingml/2006/main" xmlns:r="http://schemas.openxmlformats.org/officeDocument/2006/relationships">
  <p:cSld>
    <p:bg>
      <p:bgPr>
        <a:solidFill>
          <a:srgbClr val="0A0A0A"/>
        </a:solidFill>
      </p:bgPr>
    </p:bg>
    <p:spTree>
      <p:nvGrpSpPr>
        <p:cNvPr id="1" name=""/>
        <p:cNvGrpSpPr/>
        <p:nvPr/>
      </p:nvGrpSpPr>
      <p:grpSpPr>
        <a:xfrm>
          <a:off x="0" y="0"/>
          <a:ext cx="0" cy="0"/>
          <a:chOff x="0" y="0"/>
          <a:chExt cx="0" cy="0"/>
        </a:xfrm>
      </p:grpSpPr>
      <p:grpSp>
        <p:nvGrpSpPr>
          <p:cNvPr name="Group 2" id="2"/>
          <p:cNvGrpSpPr/>
          <p:nvPr/>
        </p:nvGrpSpPr>
        <p:grpSpPr>
          <a:xfrm rot="0">
            <a:off x="9296400" y="0"/>
            <a:ext cx="8991600" cy="10287000"/>
            <a:chOff x="0" y="0"/>
            <a:chExt cx="977466" cy="1118287"/>
          </a:xfrm>
        </p:grpSpPr>
        <p:sp>
          <p:nvSpPr>
            <p:cNvPr name="Freeform 3" id="3"/>
            <p:cNvSpPr/>
            <p:nvPr/>
          </p:nvSpPr>
          <p:spPr>
            <a:xfrm flipH="false" flipV="false" rot="0">
              <a:off x="0" y="0"/>
              <a:ext cx="977466" cy="1118287"/>
            </a:xfrm>
            <a:custGeom>
              <a:avLst/>
              <a:gdLst/>
              <a:ahLst/>
              <a:cxnLst/>
              <a:rect r="r" b="b" t="t" l="l"/>
              <a:pathLst>
                <a:path h="1118287" w="977466">
                  <a:moveTo>
                    <a:pt x="0" y="0"/>
                  </a:moveTo>
                  <a:lnTo>
                    <a:pt x="977466" y="0"/>
                  </a:lnTo>
                  <a:lnTo>
                    <a:pt x="977466" y="1118287"/>
                  </a:lnTo>
                  <a:lnTo>
                    <a:pt x="0" y="1118287"/>
                  </a:lnTo>
                  <a:close/>
                </a:path>
              </a:pathLst>
            </a:custGeom>
            <a:blipFill>
              <a:blip r:embed="rId2"/>
              <a:stretch>
                <a:fillRect l="0" t="-378" r="0" b="-378"/>
              </a:stretch>
            </a:blipFill>
          </p:spPr>
        </p:sp>
      </p:grpSp>
      <p:sp>
        <p:nvSpPr>
          <p:cNvPr name="Freeform 4" id="4"/>
          <p:cNvSpPr/>
          <p:nvPr/>
        </p:nvSpPr>
        <p:spPr>
          <a:xfrm flipH="false" flipV="false" rot="0">
            <a:off x="7553325" y="9515291"/>
            <a:ext cx="382242" cy="382242"/>
          </a:xfrm>
          <a:custGeom>
            <a:avLst/>
            <a:gdLst/>
            <a:ahLst/>
            <a:cxnLst/>
            <a:rect r="r" b="b" t="t" l="l"/>
            <a:pathLst>
              <a:path h="382242" w="382242">
                <a:moveTo>
                  <a:pt x="0" y="0"/>
                </a:moveTo>
                <a:lnTo>
                  <a:pt x="382242" y="0"/>
                </a:lnTo>
                <a:lnTo>
                  <a:pt x="382242" y="382242"/>
                </a:lnTo>
                <a:lnTo>
                  <a:pt x="0" y="38224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5" id="5"/>
          <p:cNvSpPr txBox="true"/>
          <p:nvPr/>
        </p:nvSpPr>
        <p:spPr>
          <a:xfrm rot="0">
            <a:off x="666750" y="752475"/>
            <a:ext cx="6886575" cy="927735"/>
          </a:xfrm>
          <a:prstGeom prst="rect">
            <a:avLst/>
          </a:prstGeom>
        </p:spPr>
        <p:txBody>
          <a:bodyPr anchor="t" rtlCol="false" tIns="0" lIns="0" bIns="0" rIns="0">
            <a:spAutoFit/>
          </a:bodyPr>
          <a:lstStyle/>
          <a:p>
            <a:pPr algn="l" marL="0" indent="0" lvl="0">
              <a:lnSpc>
                <a:spcPts val="7034"/>
              </a:lnSpc>
              <a:spcBef>
                <a:spcPct val="0"/>
              </a:spcBef>
            </a:pPr>
            <a:r>
              <a:rPr lang="en-US" b="true" sz="6699" spc="-167">
                <a:solidFill>
                  <a:srgbClr val="68A6FF"/>
                </a:solidFill>
                <a:latin typeface="Barlow Bold"/>
                <a:ea typeface="Barlow Bold"/>
                <a:cs typeface="Barlow Bold"/>
                <a:sym typeface="Barlow Bold"/>
              </a:rPr>
              <a:t>Server </a:t>
            </a:r>
            <a:r>
              <a:rPr lang="en-US" b="true" sz="6699" spc="-167" strike="noStrike" u="none">
                <a:solidFill>
                  <a:srgbClr val="68A6FF"/>
                </a:solidFill>
                <a:latin typeface="Barlow Bold"/>
                <a:ea typeface="Barlow Bold"/>
                <a:cs typeface="Barlow Bold"/>
                <a:sym typeface="Barlow Bold"/>
              </a:rPr>
              <a:t>Validation</a:t>
            </a:r>
          </a:p>
        </p:txBody>
      </p:sp>
      <p:sp>
        <p:nvSpPr>
          <p:cNvPr name="TextBox 6" id="6"/>
          <p:cNvSpPr txBox="true"/>
          <p:nvPr/>
        </p:nvSpPr>
        <p:spPr>
          <a:xfrm rot="0">
            <a:off x="666750" y="3129122"/>
            <a:ext cx="7600469" cy="3807714"/>
          </a:xfrm>
          <a:prstGeom prst="rect">
            <a:avLst/>
          </a:prstGeom>
        </p:spPr>
        <p:txBody>
          <a:bodyPr anchor="t" rtlCol="false" tIns="0" lIns="0" bIns="0" rIns="0">
            <a:spAutoFit/>
          </a:bodyPr>
          <a:lstStyle/>
          <a:p>
            <a:pPr algn="l">
              <a:lnSpc>
                <a:spcPts val="4997"/>
              </a:lnSpc>
            </a:pPr>
            <a:r>
              <a:rPr lang="en-US" sz="3399" spc="-101">
                <a:solidFill>
                  <a:srgbClr val="FFFFFF"/>
                </a:solidFill>
                <a:latin typeface="ITC Avant Garde Gothic"/>
                <a:ea typeface="ITC Avant Garde Gothic"/>
                <a:cs typeface="ITC Avant Garde Gothic"/>
                <a:sym typeface="ITC Avant Garde Gothic"/>
              </a:rPr>
              <a:t>Functional tests confirmed DHCP leasing, DNS resolution, NTP sync, and IIS service accessibility.</a:t>
            </a:r>
          </a:p>
          <a:p>
            <a:pPr algn="l">
              <a:lnSpc>
                <a:spcPts val="4997"/>
              </a:lnSpc>
            </a:pPr>
            <a:r>
              <a:rPr lang="en-US" sz="3399" spc="-101">
                <a:solidFill>
                  <a:srgbClr val="FFFFFF"/>
                </a:solidFill>
                <a:latin typeface="ITC Avant Garde Gothic"/>
                <a:ea typeface="ITC Avant Garde Gothic"/>
                <a:cs typeface="ITC Avant Garde Gothic"/>
                <a:sym typeface="ITC Avant Garde Gothic"/>
              </a:rPr>
              <a:t> All services were successfully reachable from HQ and branch networks.</a:t>
            </a:r>
          </a:p>
        </p:txBody>
      </p:sp>
    </p:spTree>
  </p:cSld>
  <p:clrMapOvr>
    <a:masterClrMapping/>
  </p:clrMapOvr>
</p:sld>
</file>

<file path=ppt/slides/slide41.xml><?xml version="1.0" encoding="utf-8"?>
<p:sld xmlns:p="http://schemas.openxmlformats.org/presentationml/2006/main" xmlns:a="http://schemas.openxmlformats.org/drawingml/2006/main" xmlns:r="http://schemas.openxmlformats.org/officeDocument/2006/relationships">
  <p:cSld>
    <p:bg>
      <p:bgPr>
        <a:solidFill>
          <a:srgbClr val="0B1224"/>
        </a:solidFill>
      </p:bgPr>
    </p:bg>
    <p:spTree>
      <p:nvGrpSpPr>
        <p:cNvPr id="1" name=""/>
        <p:cNvGrpSpPr/>
        <p:nvPr/>
      </p:nvGrpSpPr>
      <p:grpSpPr>
        <a:xfrm>
          <a:off x="0" y="0"/>
          <a:ext cx="0" cy="0"/>
          <a:chOff x="0" y="0"/>
          <a:chExt cx="0" cy="0"/>
        </a:xfrm>
      </p:grpSpPr>
      <p:grpSp>
        <p:nvGrpSpPr>
          <p:cNvPr name="Group 2" id="2"/>
          <p:cNvGrpSpPr/>
          <p:nvPr/>
        </p:nvGrpSpPr>
        <p:grpSpPr>
          <a:xfrm rot="0">
            <a:off x="11868150" y="0"/>
            <a:ext cx="6419850" cy="10287000"/>
            <a:chOff x="0" y="0"/>
            <a:chExt cx="994603" cy="1593725"/>
          </a:xfrm>
        </p:grpSpPr>
        <p:sp>
          <p:nvSpPr>
            <p:cNvPr name="Freeform 3" id="3"/>
            <p:cNvSpPr/>
            <p:nvPr/>
          </p:nvSpPr>
          <p:spPr>
            <a:xfrm flipH="false" flipV="false" rot="0">
              <a:off x="0" y="0"/>
              <a:ext cx="994603" cy="1593725"/>
            </a:xfrm>
            <a:custGeom>
              <a:avLst/>
              <a:gdLst/>
              <a:ahLst/>
              <a:cxnLst/>
              <a:rect r="r" b="b" t="t" l="l"/>
              <a:pathLst>
                <a:path h="1593725" w="994603">
                  <a:moveTo>
                    <a:pt x="0" y="0"/>
                  </a:moveTo>
                  <a:lnTo>
                    <a:pt x="994603" y="0"/>
                  </a:lnTo>
                  <a:lnTo>
                    <a:pt x="994603" y="1593725"/>
                  </a:lnTo>
                  <a:lnTo>
                    <a:pt x="0" y="1593725"/>
                  </a:lnTo>
                  <a:close/>
                </a:path>
              </a:pathLst>
            </a:custGeom>
            <a:blipFill>
              <a:blip r:embed="rId2"/>
              <a:stretch>
                <a:fillRect l="0" t="-126" r="0" b="-126"/>
              </a:stretch>
            </a:blipFill>
          </p:spPr>
        </p:sp>
      </p:grpSp>
      <p:grpSp>
        <p:nvGrpSpPr>
          <p:cNvPr name="Group 4" id="4"/>
          <p:cNvGrpSpPr/>
          <p:nvPr/>
        </p:nvGrpSpPr>
        <p:grpSpPr>
          <a:xfrm rot="0">
            <a:off x="663474" y="4146551"/>
            <a:ext cx="9763125" cy="2416174"/>
            <a:chOff x="0" y="0"/>
            <a:chExt cx="13017500" cy="3221566"/>
          </a:xfrm>
        </p:grpSpPr>
        <p:sp>
          <p:nvSpPr>
            <p:cNvPr name="TextBox 5" id="5"/>
            <p:cNvSpPr txBox="true"/>
            <p:nvPr/>
          </p:nvSpPr>
          <p:spPr>
            <a:xfrm rot="0">
              <a:off x="0" y="1184275"/>
              <a:ext cx="13017500" cy="2037291"/>
            </a:xfrm>
            <a:prstGeom prst="rect">
              <a:avLst/>
            </a:prstGeom>
          </p:spPr>
          <p:txBody>
            <a:bodyPr anchor="t" rtlCol="false" tIns="0" lIns="0" bIns="0" rIns="0">
              <a:spAutoFit/>
            </a:bodyPr>
            <a:lstStyle/>
            <a:p>
              <a:pPr algn="l" marL="0" indent="0" lvl="0">
                <a:lnSpc>
                  <a:spcPts val="9999"/>
                </a:lnSpc>
              </a:pPr>
            </a:p>
          </p:txBody>
        </p:sp>
        <p:sp>
          <p:nvSpPr>
            <p:cNvPr name="TextBox 6" id="6"/>
            <p:cNvSpPr txBox="true"/>
            <p:nvPr/>
          </p:nvSpPr>
          <p:spPr>
            <a:xfrm rot="0">
              <a:off x="0" y="-104775"/>
              <a:ext cx="13017500" cy="626322"/>
            </a:xfrm>
            <a:prstGeom prst="rect">
              <a:avLst/>
            </a:prstGeom>
          </p:spPr>
          <p:txBody>
            <a:bodyPr anchor="t" rtlCol="false" tIns="0" lIns="0" bIns="0" rIns="0">
              <a:spAutoFit/>
            </a:bodyPr>
            <a:lstStyle/>
            <a:p>
              <a:pPr algn="l" marL="0" indent="0" lvl="0">
                <a:lnSpc>
                  <a:spcPts val="3640"/>
                </a:lnSpc>
                <a:spcBef>
                  <a:spcPct val="0"/>
                </a:spcBef>
              </a:pPr>
            </a:p>
          </p:txBody>
        </p:sp>
      </p:grpSp>
      <p:sp>
        <p:nvSpPr>
          <p:cNvPr name="TextBox 7" id="7"/>
          <p:cNvSpPr txBox="true"/>
          <p:nvPr/>
        </p:nvSpPr>
        <p:spPr>
          <a:xfrm rot="0">
            <a:off x="663474" y="9082405"/>
            <a:ext cx="7194651" cy="537845"/>
          </a:xfrm>
          <a:prstGeom prst="rect">
            <a:avLst/>
          </a:prstGeom>
        </p:spPr>
        <p:txBody>
          <a:bodyPr anchor="t" rtlCol="false" tIns="0" lIns="0" bIns="0" rIns="0">
            <a:spAutoFit/>
          </a:bodyPr>
          <a:lstStyle/>
          <a:p>
            <a:pPr algn="l" marL="0" indent="0" lvl="0">
              <a:lnSpc>
                <a:spcPts val="4479"/>
              </a:lnSpc>
            </a:pPr>
            <a:r>
              <a:rPr lang="en-US" sz="3199">
                <a:solidFill>
                  <a:srgbClr val="00B9F1"/>
                </a:solidFill>
                <a:latin typeface="TT Fors"/>
                <a:ea typeface="TT Fors"/>
                <a:cs typeface="TT Fors"/>
                <a:sym typeface="TT Fors"/>
              </a:rPr>
              <a:t>Presented by [Ahmed]</a:t>
            </a:r>
          </a:p>
        </p:txBody>
      </p:sp>
      <p:grpSp>
        <p:nvGrpSpPr>
          <p:cNvPr name="Group 8" id="8"/>
          <p:cNvGrpSpPr/>
          <p:nvPr/>
        </p:nvGrpSpPr>
        <p:grpSpPr>
          <a:xfrm rot="0">
            <a:off x="9444829" y="7829550"/>
            <a:ext cx="4846643" cy="1791955"/>
            <a:chOff x="0" y="0"/>
            <a:chExt cx="6462190" cy="2389273"/>
          </a:xfrm>
        </p:grpSpPr>
        <p:sp>
          <p:nvSpPr>
            <p:cNvPr name="Freeform 9" id="9"/>
            <p:cNvSpPr/>
            <p:nvPr/>
          </p:nvSpPr>
          <p:spPr>
            <a:xfrm flipH="false" flipV="false" rot="0">
              <a:off x="0" y="0"/>
              <a:ext cx="2389273" cy="2389273"/>
            </a:xfrm>
            <a:custGeom>
              <a:avLst/>
              <a:gdLst/>
              <a:ahLst/>
              <a:cxnLst/>
              <a:rect r="r" b="b" t="t" l="l"/>
              <a:pathLst>
                <a:path h="2389273" w="2389273">
                  <a:moveTo>
                    <a:pt x="0" y="0"/>
                  </a:moveTo>
                  <a:lnTo>
                    <a:pt x="2389273" y="0"/>
                  </a:lnTo>
                  <a:lnTo>
                    <a:pt x="2389273" y="2389273"/>
                  </a:lnTo>
                  <a:lnTo>
                    <a:pt x="0" y="238927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0" id="10"/>
            <p:cNvSpPr/>
            <p:nvPr/>
          </p:nvSpPr>
          <p:spPr>
            <a:xfrm flipH="false" flipV="false" rot="0">
              <a:off x="2036459" y="0"/>
              <a:ext cx="2389273" cy="2389273"/>
            </a:xfrm>
            <a:custGeom>
              <a:avLst/>
              <a:gdLst/>
              <a:ahLst/>
              <a:cxnLst/>
              <a:rect r="r" b="b" t="t" l="l"/>
              <a:pathLst>
                <a:path h="2389273" w="2389273">
                  <a:moveTo>
                    <a:pt x="0" y="0"/>
                  </a:moveTo>
                  <a:lnTo>
                    <a:pt x="2389273" y="0"/>
                  </a:lnTo>
                  <a:lnTo>
                    <a:pt x="2389273" y="2389273"/>
                  </a:lnTo>
                  <a:lnTo>
                    <a:pt x="0" y="238927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1" id="11"/>
            <p:cNvSpPr/>
            <p:nvPr/>
          </p:nvSpPr>
          <p:spPr>
            <a:xfrm flipH="false" flipV="false" rot="0">
              <a:off x="4072917" y="0"/>
              <a:ext cx="2389273" cy="2389273"/>
            </a:xfrm>
            <a:custGeom>
              <a:avLst/>
              <a:gdLst/>
              <a:ahLst/>
              <a:cxnLst/>
              <a:rect r="r" b="b" t="t" l="l"/>
              <a:pathLst>
                <a:path h="2389273" w="2389273">
                  <a:moveTo>
                    <a:pt x="0" y="0"/>
                  </a:moveTo>
                  <a:lnTo>
                    <a:pt x="2389273" y="0"/>
                  </a:lnTo>
                  <a:lnTo>
                    <a:pt x="2389273" y="2389273"/>
                  </a:lnTo>
                  <a:lnTo>
                    <a:pt x="0" y="238927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grpSp>
        <p:nvGrpSpPr>
          <p:cNvPr name="Group 12" id="12"/>
          <p:cNvGrpSpPr/>
          <p:nvPr/>
        </p:nvGrpSpPr>
        <p:grpSpPr>
          <a:xfrm rot="0">
            <a:off x="1028700" y="728839"/>
            <a:ext cx="8324850" cy="3524250"/>
            <a:chOff x="0" y="0"/>
            <a:chExt cx="11099800" cy="4699000"/>
          </a:xfrm>
        </p:grpSpPr>
        <p:sp>
          <p:nvSpPr>
            <p:cNvPr name="TextBox 13" id="13"/>
            <p:cNvSpPr txBox="true"/>
            <p:nvPr/>
          </p:nvSpPr>
          <p:spPr>
            <a:xfrm rot="0">
              <a:off x="0" y="1174750"/>
              <a:ext cx="11099800" cy="3524250"/>
            </a:xfrm>
            <a:prstGeom prst="rect">
              <a:avLst/>
            </a:prstGeom>
          </p:spPr>
          <p:txBody>
            <a:bodyPr anchor="t" rtlCol="false" tIns="0" lIns="0" bIns="0" rIns="0">
              <a:spAutoFit/>
            </a:bodyPr>
            <a:lstStyle/>
            <a:p>
              <a:pPr algn="just">
                <a:lnSpc>
                  <a:spcPts val="9900"/>
                </a:lnSpc>
              </a:pPr>
              <a:r>
                <a:rPr lang="en-US" sz="9000" spc="-89">
                  <a:solidFill>
                    <a:srgbClr val="00B9F1"/>
                  </a:solidFill>
                  <a:latin typeface="Telegraf"/>
                  <a:ea typeface="Telegraf"/>
                  <a:cs typeface="Telegraf"/>
                  <a:sym typeface="Telegraf"/>
                </a:rPr>
                <a:t>Ci</a:t>
              </a:r>
              <a:r>
                <a:rPr lang="en-US" sz="9000" spc="-89">
                  <a:solidFill>
                    <a:srgbClr val="00B9F1"/>
                  </a:solidFill>
                  <a:latin typeface="Telegraf"/>
                  <a:ea typeface="Telegraf"/>
                  <a:cs typeface="Telegraf"/>
                  <a:sym typeface="Telegraf"/>
                </a:rPr>
                <a:t>sco </a:t>
              </a:r>
            </a:p>
            <a:p>
              <a:pPr algn="just" marL="0" indent="0" lvl="0">
                <a:lnSpc>
                  <a:spcPts val="9900"/>
                </a:lnSpc>
              </a:pPr>
              <a:r>
                <a:rPr lang="en-US" sz="9000" spc="-89">
                  <a:solidFill>
                    <a:srgbClr val="00B9F1"/>
                  </a:solidFill>
                  <a:latin typeface="Telegraf"/>
                  <a:ea typeface="Telegraf"/>
                  <a:cs typeface="Telegraf"/>
                  <a:sym typeface="Telegraf"/>
                </a:rPr>
                <a:t>ISE Integration</a:t>
              </a:r>
            </a:p>
          </p:txBody>
        </p:sp>
        <p:sp>
          <p:nvSpPr>
            <p:cNvPr name="TextBox 14" id="14"/>
            <p:cNvSpPr txBox="true"/>
            <p:nvPr/>
          </p:nvSpPr>
          <p:spPr>
            <a:xfrm rot="0">
              <a:off x="0" y="-9525"/>
              <a:ext cx="11099800" cy="606425"/>
            </a:xfrm>
            <a:prstGeom prst="rect">
              <a:avLst/>
            </a:prstGeom>
          </p:spPr>
          <p:txBody>
            <a:bodyPr anchor="t" rtlCol="false" tIns="0" lIns="0" bIns="0" rIns="0">
              <a:spAutoFit/>
            </a:bodyPr>
            <a:lstStyle/>
            <a:p>
              <a:pPr algn="just" marL="0" indent="0" lvl="0">
                <a:lnSpc>
                  <a:spcPts val="3299"/>
                </a:lnSpc>
              </a:pPr>
              <a:r>
                <a:rPr lang="en-US" sz="2999" spc="-29">
                  <a:solidFill>
                    <a:srgbClr val="00B9F1"/>
                  </a:solidFill>
                  <a:latin typeface="Telegraf"/>
                  <a:ea typeface="Telegraf"/>
                  <a:cs typeface="Telegraf"/>
                  <a:sym typeface="Telegraf"/>
                </a:rPr>
                <a:t>Part 6: </a:t>
              </a:r>
            </a:p>
          </p:txBody>
        </p:sp>
      </p:grpSp>
    </p:spTree>
  </p:cSld>
  <p:clrMapOvr>
    <a:masterClrMapping/>
  </p:clrMapOvr>
</p:sld>
</file>

<file path=ppt/slides/slide42.xml><?xml version="1.0" encoding="utf-8"?>
<p:sld xmlns:p="http://schemas.openxmlformats.org/presentationml/2006/main" xmlns:a="http://schemas.openxmlformats.org/drawingml/2006/main" xmlns:r="http://schemas.openxmlformats.org/officeDocument/2006/relationships">
  <p:cSld>
    <p:bg>
      <p:bgPr>
        <a:solidFill>
          <a:srgbClr val="0A1931"/>
        </a:solidFill>
      </p:bgPr>
    </p:bg>
    <p:spTree>
      <p:nvGrpSpPr>
        <p:cNvPr id="1" name=""/>
        <p:cNvGrpSpPr/>
        <p:nvPr/>
      </p:nvGrpSpPr>
      <p:grpSpPr>
        <a:xfrm>
          <a:off x="0" y="0"/>
          <a:ext cx="0" cy="0"/>
          <a:chOff x="0" y="0"/>
          <a:chExt cx="0" cy="0"/>
        </a:xfrm>
      </p:grpSpPr>
      <p:grpSp>
        <p:nvGrpSpPr>
          <p:cNvPr name="Group 2" id="2"/>
          <p:cNvGrpSpPr/>
          <p:nvPr/>
        </p:nvGrpSpPr>
        <p:grpSpPr>
          <a:xfrm rot="0">
            <a:off x="9296400" y="666750"/>
            <a:ext cx="8324850" cy="8953500"/>
            <a:chOff x="0" y="0"/>
            <a:chExt cx="1066627" cy="1147174"/>
          </a:xfrm>
        </p:grpSpPr>
        <p:sp>
          <p:nvSpPr>
            <p:cNvPr name="Freeform 3" id="3"/>
            <p:cNvSpPr/>
            <p:nvPr/>
          </p:nvSpPr>
          <p:spPr>
            <a:xfrm flipH="false" flipV="false" rot="0">
              <a:off x="0" y="0"/>
              <a:ext cx="1066627" cy="1147174"/>
            </a:xfrm>
            <a:custGeom>
              <a:avLst/>
              <a:gdLst/>
              <a:ahLst/>
              <a:cxnLst/>
              <a:rect r="r" b="b" t="t" l="l"/>
              <a:pathLst>
                <a:path h="1147174" w="1066627">
                  <a:moveTo>
                    <a:pt x="65098" y="0"/>
                  </a:moveTo>
                  <a:lnTo>
                    <a:pt x="1001529" y="0"/>
                  </a:lnTo>
                  <a:cubicBezTo>
                    <a:pt x="1018794" y="0"/>
                    <a:pt x="1035352" y="6859"/>
                    <a:pt x="1047561" y="19067"/>
                  </a:cubicBezTo>
                  <a:cubicBezTo>
                    <a:pt x="1059769" y="31275"/>
                    <a:pt x="1066627" y="47833"/>
                    <a:pt x="1066627" y="65098"/>
                  </a:cubicBezTo>
                  <a:lnTo>
                    <a:pt x="1066627" y="1082075"/>
                  </a:lnTo>
                  <a:cubicBezTo>
                    <a:pt x="1066627" y="1099340"/>
                    <a:pt x="1059769" y="1115898"/>
                    <a:pt x="1047561" y="1128107"/>
                  </a:cubicBezTo>
                  <a:cubicBezTo>
                    <a:pt x="1035352" y="1140315"/>
                    <a:pt x="1018794" y="1147174"/>
                    <a:pt x="1001529" y="1147174"/>
                  </a:cubicBezTo>
                  <a:lnTo>
                    <a:pt x="65098" y="1147174"/>
                  </a:lnTo>
                  <a:cubicBezTo>
                    <a:pt x="47833" y="1147174"/>
                    <a:pt x="31275" y="1140315"/>
                    <a:pt x="19067" y="1128107"/>
                  </a:cubicBezTo>
                  <a:cubicBezTo>
                    <a:pt x="6859" y="1115898"/>
                    <a:pt x="0" y="1099340"/>
                    <a:pt x="0" y="1082075"/>
                  </a:cubicBezTo>
                  <a:lnTo>
                    <a:pt x="0" y="65098"/>
                  </a:lnTo>
                  <a:cubicBezTo>
                    <a:pt x="0" y="47833"/>
                    <a:pt x="6859" y="31275"/>
                    <a:pt x="19067" y="19067"/>
                  </a:cubicBezTo>
                  <a:cubicBezTo>
                    <a:pt x="31275" y="6859"/>
                    <a:pt x="47833" y="0"/>
                    <a:pt x="65098" y="0"/>
                  </a:cubicBezTo>
                  <a:close/>
                </a:path>
              </a:pathLst>
            </a:custGeom>
            <a:blipFill>
              <a:blip r:embed="rId2"/>
              <a:stretch>
                <a:fillRect l="0" t="-258" r="0" b="-258"/>
              </a:stretch>
            </a:blipFill>
          </p:spPr>
        </p:sp>
      </p:grpSp>
      <p:sp>
        <p:nvSpPr>
          <p:cNvPr name="TextBox 4" id="4"/>
          <p:cNvSpPr txBox="true"/>
          <p:nvPr/>
        </p:nvSpPr>
        <p:spPr>
          <a:xfrm rot="0">
            <a:off x="-1270000" y="542925"/>
            <a:ext cx="11370906" cy="1144270"/>
          </a:xfrm>
          <a:prstGeom prst="rect">
            <a:avLst/>
          </a:prstGeom>
        </p:spPr>
        <p:txBody>
          <a:bodyPr anchor="t" rtlCol="false" tIns="0" lIns="0" bIns="0" rIns="0">
            <a:spAutoFit/>
          </a:bodyPr>
          <a:lstStyle/>
          <a:p>
            <a:pPr algn="ctr">
              <a:lnSpc>
                <a:spcPts val="9379"/>
              </a:lnSpc>
            </a:pPr>
            <a:r>
              <a:rPr lang="en-US" b="true" sz="6699">
                <a:solidFill>
                  <a:srgbClr val="00AAFF"/>
                </a:solidFill>
                <a:latin typeface="Canva Sans Bold"/>
                <a:ea typeface="Canva Sans Bold"/>
                <a:cs typeface="Canva Sans Bold"/>
                <a:sym typeface="Canva Sans Bold"/>
              </a:rPr>
              <a:t>Cisco</a:t>
            </a:r>
            <a:r>
              <a:rPr lang="en-US" b="true" sz="6699">
                <a:solidFill>
                  <a:srgbClr val="00AAFF"/>
                </a:solidFill>
                <a:latin typeface="Canva Sans Bold"/>
                <a:ea typeface="Canva Sans Bold"/>
                <a:cs typeface="Canva Sans Bold"/>
                <a:sym typeface="Canva Sans Bold"/>
              </a:rPr>
              <a:t> ISE Overview</a:t>
            </a:r>
          </a:p>
        </p:txBody>
      </p:sp>
      <p:sp>
        <p:nvSpPr>
          <p:cNvPr name="TextBox 5" id="5"/>
          <p:cNvSpPr txBox="true"/>
          <p:nvPr/>
        </p:nvSpPr>
        <p:spPr>
          <a:xfrm rot="0">
            <a:off x="640025" y="3687939"/>
            <a:ext cx="7550856" cy="3058668"/>
          </a:xfrm>
          <a:prstGeom prst="rect">
            <a:avLst/>
          </a:prstGeom>
        </p:spPr>
        <p:txBody>
          <a:bodyPr anchor="t" rtlCol="false" tIns="0" lIns="0" bIns="0" rIns="0">
            <a:spAutoFit/>
          </a:bodyPr>
          <a:lstStyle/>
          <a:p>
            <a:pPr algn="l">
              <a:lnSpc>
                <a:spcPts val="4851"/>
              </a:lnSpc>
            </a:pPr>
            <a:r>
              <a:rPr lang="en-US" sz="3300" spc="-33">
                <a:solidFill>
                  <a:srgbClr val="FFFFFF"/>
                </a:solidFill>
                <a:latin typeface="Telegraf"/>
                <a:ea typeface="Telegraf"/>
                <a:cs typeface="Telegraf"/>
                <a:sym typeface="Telegraf"/>
              </a:rPr>
              <a:t>Cisco ISE provides centralized authentication, authorization, and accounting.</a:t>
            </a:r>
          </a:p>
          <a:p>
            <a:pPr algn="l">
              <a:lnSpc>
                <a:spcPts val="4851"/>
              </a:lnSpc>
            </a:pPr>
            <a:r>
              <a:rPr lang="en-US" sz="3300" spc="-33">
                <a:solidFill>
                  <a:srgbClr val="FFFFFF"/>
                </a:solidFill>
                <a:latin typeface="Telegraf"/>
                <a:ea typeface="Telegraf"/>
                <a:cs typeface="Telegraf"/>
                <a:sym typeface="Telegraf"/>
              </a:rPr>
              <a:t> It ensures that only trusted users and devices gain access to the network.</a:t>
            </a:r>
          </a:p>
        </p:txBody>
      </p:sp>
    </p:spTree>
  </p:cSld>
  <p:clrMapOvr>
    <a:masterClrMapping/>
  </p:clrMapOvr>
</p:sld>
</file>

<file path=ppt/slides/slide43.xml><?xml version="1.0" encoding="utf-8"?>
<p:sld xmlns:p="http://schemas.openxmlformats.org/presentationml/2006/main" xmlns:a="http://schemas.openxmlformats.org/drawingml/2006/main" xmlns:r="http://schemas.openxmlformats.org/officeDocument/2006/relationships">
  <p:cSld>
    <p:bg>
      <p:bgPr>
        <a:solidFill>
          <a:srgbClr val="0A0F1A"/>
        </a:solidFill>
      </p:bgPr>
    </p:bg>
    <p:spTree>
      <p:nvGrpSpPr>
        <p:cNvPr id="1" name=""/>
        <p:cNvGrpSpPr/>
        <p:nvPr/>
      </p:nvGrpSpPr>
      <p:grpSpPr>
        <a:xfrm>
          <a:off x="0" y="0"/>
          <a:ext cx="0" cy="0"/>
          <a:chOff x="0" y="0"/>
          <a:chExt cx="0" cy="0"/>
        </a:xfrm>
      </p:grpSpPr>
      <p:grpSp>
        <p:nvGrpSpPr>
          <p:cNvPr name="Group 2" id="2"/>
          <p:cNvGrpSpPr/>
          <p:nvPr/>
        </p:nvGrpSpPr>
        <p:grpSpPr>
          <a:xfrm rot="0">
            <a:off x="11868150" y="0"/>
            <a:ext cx="6419850" cy="10287000"/>
            <a:chOff x="0" y="0"/>
            <a:chExt cx="994603" cy="1593725"/>
          </a:xfrm>
        </p:grpSpPr>
        <p:sp>
          <p:nvSpPr>
            <p:cNvPr name="Freeform 3" id="3"/>
            <p:cNvSpPr/>
            <p:nvPr/>
          </p:nvSpPr>
          <p:spPr>
            <a:xfrm flipH="false" flipV="false" rot="0">
              <a:off x="0" y="0"/>
              <a:ext cx="994603" cy="1593725"/>
            </a:xfrm>
            <a:custGeom>
              <a:avLst/>
              <a:gdLst/>
              <a:ahLst/>
              <a:cxnLst/>
              <a:rect r="r" b="b" t="t" l="l"/>
              <a:pathLst>
                <a:path h="1593725" w="994603">
                  <a:moveTo>
                    <a:pt x="0" y="0"/>
                  </a:moveTo>
                  <a:lnTo>
                    <a:pt x="994603" y="0"/>
                  </a:lnTo>
                  <a:lnTo>
                    <a:pt x="994603" y="1593725"/>
                  </a:lnTo>
                  <a:lnTo>
                    <a:pt x="0" y="1593725"/>
                  </a:lnTo>
                  <a:close/>
                </a:path>
              </a:pathLst>
            </a:custGeom>
            <a:blipFill>
              <a:blip r:embed="rId2"/>
              <a:stretch>
                <a:fillRect l="0" t="-126" r="0" b="-126"/>
              </a:stretch>
            </a:blipFill>
          </p:spPr>
        </p:sp>
      </p:grpSp>
      <p:sp>
        <p:nvSpPr>
          <p:cNvPr name="TextBox 4" id="4"/>
          <p:cNvSpPr txBox="true"/>
          <p:nvPr/>
        </p:nvSpPr>
        <p:spPr>
          <a:xfrm rot="0">
            <a:off x="663474" y="489656"/>
            <a:ext cx="9763125" cy="1017905"/>
          </a:xfrm>
          <a:prstGeom prst="rect">
            <a:avLst/>
          </a:prstGeom>
        </p:spPr>
        <p:txBody>
          <a:bodyPr anchor="t" rtlCol="false" tIns="0" lIns="0" bIns="0" rIns="0">
            <a:spAutoFit/>
          </a:bodyPr>
          <a:lstStyle/>
          <a:p>
            <a:pPr algn="l" marL="0" indent="0" lvl="0">
              <a:lnSpc>
                <a:spcPts val="6699"/>
              </a:lnSpc>
            </a:pPr>
            <a:r>
              <a:rPr lang="en-US" sz="6699" spc="-200">
                <a:solidFill>
                  <a:srgbClr val="17E0FF"/>
                </a:solidFill>
                <a:latin typeface="ITC Avant Garde Gothic"/>
                <a:ea typeface="ITC Avant Garde Gothic"/>
                <a:cs typeface="ITC Avant Garde Gothic"/>
                <a:sym typeface="ITC Avant Garde Gothic"/>
              </a:rPr>
              <a:t>802.1X ntegration</a:t>
            </a:r>
          </a:p>
        </p:txBody>
      </p:sp>
      <p:grpSp>
        <p:nvGrpSpPr>
          <p:cNvPr name="Group 5" id="5"/>
          <p:cNvGrpSpPr/>
          <p:nvPr/>
        </p:nvGrpSpPr>
        <p:grpSpPr>
          <a:xfrm rot="0">
            <a:off x="9444829" y="7829550"/>
            <a:ext cx="4846643" cy="1791955"/>
            <a:chOff x="0" y="0"/>
            <a:chExt cx="6462190" cy="2389273"/>
          </a:xfrm>
        </p:grpSpPr>
        <p:sp>
          <p:nvSpPr>
            <p:cNvPr name="Freeform 6" id="6"/>
            <p:cNvSpPr/>
            <p:nvPr/>
          </p:nvSpPr>
          <p:spPr>
            <a:xfrm flipH="false" flipV="false" rot="0">
              <a:off x="0" y="0"/>
              <a:ext cx="2389273" cy="2389273"/>
            </a:xfrm>
            <a:custGeom>
              <a:avLst/>
              <a:gdLst/>
              <a:ahLst/>
              <a:cxnLst/>
              <a:rect r="r" b="b" t="t" l="l"/>
              <a:pathLst>
                <a:path h="2389273" w="2389273">
                  <a:moveTo>
                    <a:pt x="0" y="0"/>
                  </a:moveTo>
                  <a:lnTo>
                    <a:pt x="2389273" y="0"/>
                  </a:lnTo>
                  <a:lnTo>
                    <a:pt x="2389273" y="2389273"/>
                  </a:lnTo>
                  <a:lnTo>
                    <a:pt x="0" y="238927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2036459" y="0"/>
              <a:ext cx="2389273" cy="2389273"/>
            </a:xfrm>
            <a:custGeom>
              <a:avLst/>
              <a:gdLst/>
              <a:ahLst/>
              <a:cxnLst/>
              <a:rect r="r" b="b" t="t" l="l"/>
              <a:pathLst>
                <a:path h="2389273" w="2389273">
                  <a:moveTo>
                    <a:pt x="0" y="0"/>
                  </a:moveTo>
                  <a:lnTo>
                    <a:pt x="2389273" y="0"/>
                  </a:lnTo>
                  <a:lnTo>
                    <a:pt x="2389273" y="2389273"/>
                  </a:lnTo>
                  <a:lnTo>
                    <a:pt x="0" y="238927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4072917" y="0"/>
              <a:ext cx="2389273" cy="2389273"/>
            </a:xfrm>
            <a:custGeom>
              <a:avLst/>
              <a:gdLst/>
              <a:ahLst/>
              <a:cxnLst/>
              <a:rect r="r" b="b" t="t" l="l"/>
              <a:pathLst>
                <a:path h="2389273" w="2389273">
                  <a:moveTo>
                    <a:pt x="0" y="0"/>
                  </a:moveTo>
                  <a:lnTo>
                    <a:pt x="2389273" y="0"/>
                  </a:lnTo>
                  <a:lnTo>
                    <a:pt x="2389273" y="2389273"/>
                  </a:lnTo>
                  <a:lnTo>
                    <a:pt x="0" y="238927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sp>
        <p:nvSpPr>
          <p:cNvPr name="TextBox 9" id="9"/>
          <p:cNvSpPr txBox="true"/>
          <p:nvPr/>
        </p:nvSpPr>
        <p:spPr>
          <a:xfrm rot="0">
            <a:off x="663474" y="3697464"/>
            <a:ext cx="7607300" cy="3009900"/>
          </a:xfrm>
          <a:prstGeom prst="rect">
            <a:avLst/>
          </a:prstGeom>
        </p:spPr>
        <p:txBody>
          <a:bodyPr anchor="t" rtlCol="false" tIns="0" lIns="0" bIns="0" rIns="0">
            <a:spAutoFit/>
          </a:bodyPr>
          <a:lstStyle/>
          <a:p>
            <a:pPr algn="l">
              <a:lnSpc>
                <a:spcPts val="4785"/>
              </a:lnSpc>
            </a:pPr>
            <a:r>
              <a:rPr lang="en-US" sz="3300" spc="-33">
                <a:solidFill>
                  <a:srgbClr val="FFFFFF"/>
                </a:solidFill>
                <a:latin typeface="Telegraf"/>
                <a:ea typeface="Telegraf"/>
                <a:cs typeface="Telegraf"/>
                <a:sym typeface="Telegraf"/>
              </a:rPr>
              <a:t>The IOU7 switch is configured to authenticate users via 802.1X. </a:t>
            </a:r>
          </a:p>
          <a:p>
            <a:pPr algn="l">
              <a:lnSpc>
                <a:spcPts val="4785"/>
              </a:lnSpc>
            </a:pPr>
            <a:r>
              <a:rPr lang="en-US" sz="3300" spc="-33">
                <a:solidFill>
                  <a:srgbClr val="FFFFFF"/>
                </a:solidFill>
                <a:latin typeface="Telegraf"/>
                <a:ea typeface="Telegraf"/>
                <a:cs typeface="Telegraf"/>
                <a:sym typeface="Telegraf"/>
              </a:rPr>
              <a:t>Devices must pass identity checks before joining the network, improving overall security.</a:t>
            </a:r>
          </a:p>
        </p:txBody>
      </p:sp>
    </p:spTree>
  </p:cSld>
  <p:clrMapOvr>
    <a:masterClrMapping/>
  </p:clrMapOvr>
</p:sld>
</file>

<file path=ppt/slides/slide44.xml><?xml version="1.0" encoding="utf-8"?>
<p:sld xmlns:p="http://schemas.openxmlformats.org/presentationml/2006/main" xmlns:a="http://schemas.openxmlformats.org/drawingml/2006/main" xmlns:r="http://schemas.openxmlformats.org/officeDocument/2006/relationships">
  <p:cSld>
    <p:bg>
      <p:bgPr>
        <a:solidFill>
          <a:srgbClr val="001D3D"/>
        </a:solidFill>
      </p:bgPr>
    </p:bg>
    <p:spTree>
      <p:nvGrpSpPr>
        <p:cNvPr id="1" name=""/>
        <p:cNvGrpSpPr/>
        <p:nvPr/>
      </p:nvGrpSpPr>
      <p:grpSpPr>
        <a:xfrm>
          <a:off x="0" y="0"/>
          <a:ext cx="0" cy="0"/>
          <a:chOff x="0" y="0"/>
          <a:chExt cx="0" cy="0"/>
        </a:xfrm>
      </p:grpSpPr>
      <p:sp>
        <p:nvSpPr>
          <p:cNvPr name="Freeform 2" id="2"/>
          <p:cNvSpPr/>
          <p:nvPr/>
        </p:nvSpPr>
        <p:spPr>
          <a:xfrm flipH="false" flipV="false" rot="0">
            <a:off x="13611225" y="6787402"/>
            <a:ext cx="10936025" cy="10299747"/>
          </a:xfrm>
          <a:custGeom>
            <a:avLst/>
            <a:gdLst/>
            <a:ahLst/>
            <a:cxnLst/>
            <a:rect r="r" b="b" t="t" l="l"/>
            <a:pathLst>
              <a:path h="10299747" w="10936025">
                <a:moveTo>
                  <a:pt x="0" y="0"/>
                </a:moveTo>
                <a:lnTo>
                  <a:pt x="10936025" y="0"/>
                </a:lnTo>
                <a:lnTo>
                  <a:pt x="10936025" y="10299747"/>
                </a:lnTo>
                <a:lnTo>
                  <a:pt x="0" y="1029974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grpSp>
        <p:nvGrpSpPr>
          <p:cNvPr name="Group 3" id="3"/>
          <p:cNvGrpSpPr/>
          <p:nvPr/>
        </p:nvGrpSpPr>
        <p:grpSpPr>
          <a:xfrm rot="0">
            <a:off x="9465733" y="666750"/>
            <a:ext cx="8629650" cy="8953500"/>
            <a:chOff x="0" y="0"/>
            <a:chExt cx="1336959" cy="1387131"/>
          </a:xfrm>
        </p:grpSpPr>
        <p:sp>
          <p:nvSpPr>
            <p:cNvPr name="Freeform 4" id="4"/>
            <p:cNvSpPr/>
            <p:nvPr/>
          </p:nvSpPr>
          <p:spPr>
            <a:xfrm flipH="false" flipV="false" rot="0">
              <a:off x="0" y="0"/>
              <a:ext cx="1336959" cy="1387131"/>
            </a:xfrm>
            <a:custGeom>
              <a:avLst/>
              <a:gdLst/>
              <a:ahLst/>
              <a:cxnLst/>
              <a:rect r="r" b="b" t="t" l="l"/>
              <a:pathLst>
                <a:path h="1387131" w="1336959">
                  <a:moveTo>
                    <a:pt x="35885" y="0"/>
                  </a:moveTo>
                  <a:lnTo>
                    <a:pt x="1301073" y="0"/>
                  </a:lnTo>
                  <a:cubicBezTo>
                    <a:pt x="1310591" y="0"/>
                    <a:pt x="1319718" y="3781"/>
                    <a:pt x="1326448" y="10511"/>
                  </a:cubicBezTo>
                  <a:cubicBezTo>
                    <a:pt x="1333178" y="17240"/>
                    <a:pt x="1336959" y="26368"/>
                    <a:pt x="1336959" y="35885"/>
                  </a:cubicBezTo>
                  <a:lnTo>
                    <a:pt x="1336959" y="1351246"/>
                  </a:lnTo>
                  <a:cubicBezTo>
                    <a:pt x="1336959" y="1360764"/>
                    <a:pt x="1333178" y="1369891"/>
                    <a:pt x="1326448" y="1376621"/>
                  </a:cubicBezTo>
                  <a:cubicBezTo>
                    <a:pt x="1319718" y="1383351"/>
                    <a:pt x="1310591" y="1387131"/>
                    <a:pt x="1301073" y="1387131"/>
                  </a:cubicBezTo>
                  <a:lnTo>
                    <a:pt x="35885" y="1387131"/>
                  </a:lnTo>
                  <a:cubicBezTo>
                    <a:pt x="26368" y="1387131"/>
                    <a:pt x="17240" y="1383351"/>
                    <a:pt x="10511" y="1376621"/>
                  </a:cubicBezTo>
                  <a:cubicBezTo>
                    <a:pt x="3781" y="1369891"/>
                    <a:pt x="0" y="1360764"/>
                    <a:pt x="0" y="1351246"/>
                  </a:cubicBezTo>
                  <a:lnTo>
                    <a:pt x="0" y="35885"/>
                  </a:lnTo>
                  <a:cubicBezTo>
                    <a:pt x="0" y="26368"/>
                    <a:pt x="3781" y="17240"/>
                    <a:pt x="10511" y="10511"/>
                  </a:cubicBezTo>
                  <a:cubicBezTo>
                    <a:pt x="17240" y="3781"/>
                    <a:pt x="26368" y="0"/>
                    <a:pt x="35885" y="0"/>
                  </a:cubicBezTo>
                  <a:close/>
                </a:path>
              </a:pathLst>
            </a:custGeom>
            <a:blipFill>
              <a:blip r:embed="rId4"/>
              <a:stretch>
                <a:fillRect l="0" t="-199" r="0" b="-199"/>
              </a:stretch>
            </a:blipFill>
            <a:ln w="28575" cap="rnd">
              <a:solidFill>
                <a:srgbClr val="FFFFFF"/>
              </a:solidFill>
              <a:prstDash val="solid"/>
              <a:round/>
            </a:ln>
          </p:spPr>
        </p:sp>
      </p:grpSp>
      <p:sp>
        <p:nvSpPr>
          <p:cNvPr name="TextBox 5" id="5"/>
          <p:cNvSpPr txBox="true"/>
          <p:nvPr/>
        </p:nvSpPr>
        <p:spPr>
          <a:xfrm rot="0">
            <a:off x="0" y="1384936"/>
            <a:ext cx="9144000" cy="1144270"/>
          </a:xfrm>
          <a:prstGeom prst="rect">
            <a:avLst/>
          </a:prstGeom>
        </p:spPr>
        <p:txBody>
          <a:bodyPr anchor="t" rtlCol="false" tIns="0" lIns="0" bIns="0" rIns="0">
            <a:spAutoFit/>
          </a:bodyPr>
          <a:lstStyle/>
          <a:p>
            <a:pPr algn="ctr">
              <a:lnSpc>
                <a:spcPts val="9379"/>
              </a:lnSpc>
            </a:pPr>
            <a:r>
              <a:rPr lang="en-US" sz="6699" b="true">
                <a:solidFill>
                  <a:srgbClr val="00B9F1"/>
                </a:solidFill>
                <a:latin typeface="Canva Sans Bold"/>
                <a:ea typeface="Canva Sans Bold"/>
                <a:cs typeface="Canva Sans Bold"/>
                <a:sym typeface="Canva Sans Bold"/>
              </a:rPr>
              <a:t>ISE</a:t>
            </a:r>
            <a:r>
              <a:rPr lang="en-US" b="true" sz="6699">
                <a:solidFill>
                  <a:srgbClr val="00B9F1"/>
                </a:solidFill>
                <a:latin typeface="Canva Sans Bold"/>
                <a:ea typeface="Canva Sans Bold"/>
                <a:cs typeface="Canva Sans Bold"/>
                <a:sym typeface="Canva Sans Bold"/>
              </a:rPr>
              <a:t> Routing</a:t>
            </a:r>
          </a:p>
        </p:txBody>
      </p:sp>
      <p:sp>
        <p:nvSpPr>
          <p:cNvPr name="TextBox 6" id="6"/>
          <p:cNvSpPr txBox="true"/>
          <p:nvPr/>
        </p:nvSpPr>
        <p:spPr>
          <a:xfrm rot="0">
            <a:off x="506677" y="3015682"/>
            <a:ext cx="8959056" cy="4884039"/>
          </a:xfrm>
          <a:prstGeom prst="rect">
            <a:avLst/>
          </a:prstGeom>
        </p:spPr>
        <p:txBody>
          <a:bodyPr anchor="t" rtlCol="false" tIns="0" lIns="0" bIns="0" rIns="0">
            <a:spAutoFit/>
          </a:bodyPr>
          <a:lstStyle/>
          <a:p>
            <a:pPr algn="l">
              <a:lnSpc>
                <a:spcPts val="5477"/>
              </a:lnSpc>
            </a:pPr>
            <a:r>
              <a:rPr lang="en-US" sz="3300" spc="-99">
                <a:solidFill>
                  <a:srgbClr val="FFFFFF"/>
                </a:solidFill>
                <a:latin typeface="ITC Avant Garde Gothic"/>
                <a:ea typeface="ITC Avant Garde Gothic"/>
                <a:cs typeface="ITC Avant Garde Gothic"/>
                <a:sym typeface="ITC Avant Garde Gothic"/>
              </a:rPr>
              <a:t>Cisco ISE is</a:t>
            </a:r>
            <a:r>
              <a:rPr lang="en-US" sz="3300" spc="-99">
                <a:solidFill>
                  <a:srgbClr val="FFFFFF"/>
                </a:solidFill>
                <a:latin typeface="ITC Avant Garde Gothic"/>
                <a:ea typeface="ITC Avant Garde Gothic"/>
                <a:cs typeface="ITC Avant Garde Gothic"/>
                <a:sym typeface="ITC Avant Garde Gothic"/>
              </a:rPr>
              <a:t> placed in a dedicated VLAN with its own gateway (e.g., 10.0.5.1).</a:t>
            </a:r>
          </a:p>
          <a:p>
            <a:pPr algn="l">
              <a:lnSpc>
                <a:spcPts val="5477"/>
              </a:lnSpc>
            </a:pPr>
            <a:r>
              <a:rPr lang="en-US" sz="3300" spc="-99">
                <a:solidFill>
                  <a:srgbClr val="FFFFFF"/>
                </a:solidFill>
                <a:latin typeface="ITC Avant Garde Gothic"/>
                <a:ea typeface="ITC Avant Garde Gothic"/>
                <a:cs typeface="ITC Avant Garde Gothic"/>
                <a:sym typeface="ITC Avant Garde Gothic"/>
              </a:rPr>
              <a:t> Routing ensures ISE can reach:</a:t>
            </a:r>
          </a:p>
          <a:p>
            <a:pPr algn="l">
              <a:lnSpc>
                <a:spcPts val="5477"/>
              </a:lnSpc>
            </a:pPr>
            <a:r>
              <a:rPr lang="en-US" sz="3300" spc="-99">
                <a:solidFill>
                  <a:srgbClr val="FFFFFF"/>
                </a:solidFill>
                <a:latin typeface="ITC Avant Garde Gothic"/>
                <a:ea typeface="ITC Avant Garde Gothic"/>
                <a:cs typeface="ITC Avant Garde Gothic"/>
                <a:sym typeface="ITC Avant Garde Gothic"/>
              </a:rPr>
              <a:t> – Access switches for 802.1X</a:t>
            </a:r>
          </a:p>
          <a:p>
            <a:pPr algn="l">
              <a:lnSpc>
                <a:spcPts val="5477"/>
              </a:lnSpc>
            </a:pPr>
            <a:r>
              <a:rPr lang="en-US" sz="3300" spc="-99">
                <a:solidFill>
                  <a:srgbClr val="FFFFFF"/>
                </a:solidFill>
                <a:latin typeface="ITC Avant Garde Gothic"/>
                <a:ea typeface="ITC Avant Garde Gothic"/>
                <a:cs typeface="ITC Avant Garde Gothic"/>
                <a:sym typeface="ITC Avant Garde Gothic"/>
              </a:rPr>
              <a:t> – AD server for identity queries</a:t>
            </a:r>
          </a:p>
          <a:p>
            <a:pPr algn="l">
              <a:lnSpc>
                <a:spcPts val="5477"/>
              </a:lnSpc>
            </a:pPr>
            <a:r>
              <a:rPr lang="en-US" sz="3300" spc="-99">
                <a:solidFill>
                  <a:srgbClr val="FFFFFF"/>
                </a:solidFill>
                <a:latin typeface="ITC Avant Garde Gothic"/>
                <a:ea typeface="ITC Avant Garde Gothic"/>
                <a:cs typeface="ITC Avant Garde Gothic"/>
                <a:sym typeface="ITC Avant Garde Gothic"/>
              </a:rPr>
              <a:t> – DHCP server for address assignment</a:t>
            </a:r>
          </a:p>
          <a:p>
            <a:pPr algn="l">
              <a:lnSpc>
                <a:spcPts val="5477"/>
              </a:lnSpc>
            </a:pPr>
            <a:r>
              <a:rPr lang="en-US" sz="3300" spc="-99">
                <a:solidFill>
                  <a:srgbClr val="FFFFFF"/>
                </a:solidFill>
                <a:latin typeface="ITC Avant Garde Gothic"/>
                <a:ea typeface="ITC Avant Garde Gothic"/>
                <a:cs typeface="ITC Avant Garde Gothic"/>
                <a:sym typeface="ITC Avant Garde Gothic"/>
              </a:rPr>
              <a:t> – Users in all VLANs requesting authentication</a:t>
            </a:r>
          </a:p>
        </p:txBody>
      </p:sp>
    </p:spTree>
  </p:cSld>
  <p:clrMapOvr>
    <a:masterClrMapping/>
  </p:clrMapOvr>
</p:sld>
</file>

<file path=ppt/slides/slide45.xml><?xml version="1.0" encoding="utf-8"?>
<p:sld xmlns:p="http://schemas.openxmlformats.org/presentationml/2006/main" xmlns:a="http://schemas.openxmlformats.org/drawingml/2006/main" xmlns:r="http://schemas.openxmlformats.org/officeDocument/2006/relationships">
  <p:cSld>
    <p:bg>
      <p:bgPr>
        <a:solidFill>
          <a:srgbClr val="0A0A0A"/>
        </a:solidFill>
      </p:bgPr>
    </p:bg>
    <p:spTree>
      <p:nvGrpSpPr>
        <p:cNvPr id="1" name=""/>
        <p:cNvGrpSpPr/>
        <p:nvPr/>
      </p:nvGrpSpPr>
      <p:grpSpPr>
        <a:xfrm>
          <a:off x="0" y="0"/>
          <a:ext cx="0" cy="0"/>
          <a:chOff x="0" y="0"/>
          <a:chExt cx="0" cy="0"/>
        </a:xfrm>
      </p:grpSpPr>
      <p:sp>
        <p:nvSpPr>
          <p:cNvPr name="TextBox 2" id="2"/>
          <p:cNvSpPr txBox="true"/>
          <p:nvPr/>
        </p:nvSpPr>
        <p:spPr>
          <a:xfrm rot="0">
            <a:off x="871538" y="895350"/>
            <a:ext cx="7037301" cy="2171700"/>
          </a:xfrm>
          <a:prstGeom prst="rect">
            <a:avLst/>
          </a:prstGeom>
        </p:spPr>
        <p:txBody>
          <a:bodyPr anchor="t" rtlCol="false" tIns="0" lIns="0" bIns="0" rIns="0">
            <a:spAutoFit/>
          </a:bodyPr>
          <a:lstStyle/>
          <a:p>
            <a:pPr algn="l" marL="0" indent="0" lvl="0">
              <a:lnSpc>
                <a:spcPts val="8039"/>
              </a:lnSpc>
            </a:pPr>
            <a:r>
              <a:rPr lang="en-US" sz="6699">
                <a:solidFill>
                  <a:srgbClr val="00FFEA"/>
                </a:solidFill>
                <a:latin typeface="ITC Motter Corpus Semicondensed"/>
                <a:ea typeface="ITC Motter Corpus Semicondensed"/>
                <a:cs typeface="ITC Motter Corpus Semicondensed"/>
                <a:sym typeface="ITC Motter Corpus Semicondensed"/>
              </a:rPr>
              <a:t> Acc</a:t>
            </a:r>
            <a:r>
              <a:rPr lang="en-US" sz="6699">
                <a:solidFill>
                  <a:srgbClr val="00FFEA"/>
                </a:solidFill>
                <a:latin typeface="ITC Motter Corpus Semicondensed"/>
                <a:ea typeface="ITC Motter Corpus Semicondensed"/>
                <a:cs typeface="ITC Motter Corpus Semicondensed"/>
                <a:sym typeface="ITC Motter Corpus Semicondensed"/>
              </a:rPr>
              <a:t>ess Control Policies</a:t>
            </a:r>
          </a:p>
        </p:txBody>
      </p:sp>
      <p:grpSp>
        <p:nvGrpSpPr>
          <p:cNvPr name="Group 3" id="3"/>
          <p:cNvGrpSpPr/>
          <p:nvPr/>
        </p:nvGrpSpPr>
        <p:grpSpPr>
          <a:xfrm rot="0">
            <a:off x="8851194" y="666750"/>
            <a:ext cx="9196388" cy="8953500"/>
            <a:chOff x="0" y="0"/>
            <a:chExt cx="2356588" cy="2294347"/>
          </a:xfrm>
        </p:grpSpPr>
        <p:sp>
          <p:nvSpPr>
            <p:cNvPr name="Freeform 4" id="4"/>
            <p:cNvSpPr/>
            <p:nvPr/>
          </p:nvSpPr>
          <p:spPr>
            <a:xfrm flipH="false" flipV="false" rot="0">
              <a:off x="0" y="0"/>
              <a:ext cx="2356588" cy="2294347"/>
            </a:xfrm>
            <a:custGeom>
              <a:avLst/>
              <a:gdLst/>
              <a:ahLst/>
              <a:cxnLst/>
              <a:rect r="r" b="b" t="t" l="l"/>
              <a:pathLst>
                <a:path h="2294347" w="2356588">
                  <a:moveTo>
                    <a:pt x="25255" y="0"/>
                  </a:moveTo>
                  <a:lnTo>
                    <a:pt x="2331332" y="0"/>
                  </a:lnTo>
                  <a:cubicBezTo>
                    <a:pt x="2345280" y="0"/>
                    <a:pt x="2356588" y="11307"/>
                    <a:pt x="2356588" y="25255"/>
                  </a:cubicBezTo>
                  <a:lnTo>
                    <a:pt x="2356588" y="2269092"/>
                  </a:lnTo>
                  <a:cubicBezTo>
                    <a:pt x="2356588" y="2275790"/>
                    <a:pt x="2353927" y="2282214"/>
                    <a:pt x="2349191" y="2286950"/>
                  </a:cubicBezTo>
                  <a:cubicBezTo>
                    <a:pt x="2344454" y="2291686"/>
                    <a:pt x="2338030" y="2294347"/>
                    <a:pt x="2331332" y="2294347"/>
                  </a:cubicBezTo>
                  <a:lnTo>
                    <a:pt x="25255" y="2294347"/>
                  </a:lnTo>
                  <a:cubicBezTo>
                    <a:pt x="11307" y="2294347"/>
                    <a:pt x="0" y="2283040"/>
                    <a:pt x="0" y="2269092"/>
                  </a:cubicBezTo>
                  <a:lnTo>
                    <a:pt x="0" y="25255"/>
                  </a:lnTo>
                  <a:cubicBezTo>
                    <a:pt x="0" y="11307"/>
                    <a:pt x="11307" y="0"/>
                    <a:pt x="25255" y="0"/>
                  </a:cubicBezTo>
                  <a:close/>
                </a:path>
              </a:pathLst>
            </a:custGeom>
            <a:blipFill>
              <a:blip r:embed="rId2"/>
              <a:stretch>
                <a:fillRect l="-120" t="0" r="-120" b="0"/>
              </a:stretch>
            </a:blipFill>
          </p:spPr>
        </p:sp>
      </p:grpSp>
      <p:sp>
        <p:nvSpPr>
          <p:cNvPr name="TextBox 5" id="5"/>
          <p:cNvSpPr txBox="true"/>
          <p:nvPr/>
        </p:nvSpPr>
        <p:spPr>
          <a:xfrm rot="0">
            <a:off x="871538" y="3803791"/>
            <a:ext cx="7183344" cy="2897505"/>
          </a:xfrm>
          <a:prstGeom prst="rect">
            <a:avLst/>
          </a:prstGeom>
        </p:spPr>
        <p:txBody>
          <a:bodyPr anchor="t" rtlCol="false" tIns="0" lIns="0" bIns="0" rIns="0">
            <a:spAutoFit/>
          </a:bodyPr>
          <a:lstStyle/>
          <a:p>
            <a:pPr algn="l">
              <a:lnSpc>
                <a:spcPts val="4620"/>
              </a:lnSpc>
              <a:spcBef>
                <a:spcPct val="0"/>
              </a:spcBef>
            </a:pPr>
            <a:r>
              <a:rPr lang="en-US" sz="3300">
                <a:solidFill>
                  <a:srgbClr val="F7F9FB"/>
                </a:solidFill>
                <a:latin typeface="Rubik"/>
                <a:ea typeface="Rubik"/>
                <a:cs typeface="Rubik"/>
                <a:sym typeface="Rubik"/>
              </a:rPr>
              <a:t>ISE assigns different permissions based on user identity and device type. </a:t>
            </a:r>
          </a:p>
          <a:p>
            <a:pPr algn="l">
              <a:lnSpc>
                <a:spcPts val="4620"/>
              </a:lnSpc>
              <a:spcBef>
                <a:spcPct val="0"/>
              </a:spcBef>
            </a:pPr>
            <a:r>
              <a:rPr lang="en-US" sz="3300">
                <a:solidFill>
                  <a:srgbClr val="F7F9FB"/>
                </a:solidFill>
                <a:latin typeface="Rubik"/>
                <a:ea typeface="Rubik"/>
                <a:cs typeface="Rubik"/>
                <a:sym typeface="Rubik"/>
              </a:rPr>
              <a:t>Unauthorized users are blocked or placed in restricted VLANs.</a:t>
            </a:r>
          </a:p>
        </p:txBody>
      </p:sp>
    </p:spTree>
  </p:cSld>
  <p:clrMapOvr>
    <a:masterClrMapping/>
  </p:clrMapOvr>
</p:sld>
</file>

<file path=ppt/slides/slide46.xml><?xml version="1.0" encoding="utf-8"?>
<p:sld xmlns:p="http://schemas.openxmlformats.org/presentationml/2006/main" xmlns:a="http://schemas.openxmlformats.org/drawingml/2006/main" xmlns:r="http://schemas.openxmlformats.org/officeDocument/2006/relationships">
  <p:cSld>
    <p:bg>
      <p:bgPr>
        <a:solidFill>
          <a:srgbClr val="001C43"/>
        </a:solidFill>
      </p:bgPr>
    </p:bg>
    <p:spTree>
      <p:nvGrpSpPr>
        <p:cNvPr id="1" name=""/>
        <p:cNvGrpSpPr/>
        <p:nvPr/>
      </p:nvGrpSpPr>
      <p:grpSpPr>
        <a:xfrm>
          <a:off x="0" y="0"/>
          <a:ext cx="0" cy="0"/>
          <a:chOff x="0" y="0"/>
          <a:chExt cx="0" cy="0"/>
        </a:xfrm>
      </p:grpSpPr>
      <p:grpSp>
        <p:nvGrpSpPr>
          <p:cNvPr name="Group 2" id="2"/>
          <p:cNvGrpSpPr/>
          <p:nvPr/>
        </p:nvGrpSpPr>
        <p:grpSpPr>
          <a:xfrm rot="0">
            <a:off x="11868150" y="0"/>
            <a:ext cx="6419850" cy="10287000"/>
            <a:chOff x="0" y="0"/>
            <a:chExt cx="994603" cy="1593725"/>
          </a:xfrm>
        </p:grpSpPr>
        <p:sp>
          <p:nvSpPr>
            <p:cNvPr name="Freeform 3" id="3"/>
            <p:cNvSpPr/>
            <p:nvPr/>
          </p:nvSpPr>
          <p:spPr>
            <a:xfrm flipH="false" flipV="false" rot="0">
              <a:off x="0" y="0"/>
              <a:ext cx="994603" cy="1593725"/>
            </a:xfrm>
            <a:custGeom>
              <a:avLst/>
              <a:gdLst/>
              <a:ahLst/>
              <a:cxnLst/>
              <a:rect r="r" b="b" t="t" l="l"/>
              <a:pathLst>
                <a:path h="1593725" w="994603">
                  <a:moveTo>
                    <a:pt x="0" y="0"/>
                  </a:moveTo>
                  <a:lnTo>
                    <a:pt x="994603" y="0"/>
                  </a:lnTo>
                  <a:lnTo>
                    <a:pt x="994603" y="1593725"/>
                  </a:lnTo>
                  <a:lnTo>
                    <a:pt x="0" y="1593725"/>
                  </a:lnTo>
                  <a:close/>
                </a:path>
              </a:pathLst>
            </a:custGeom>
            <a:blipFill>
              <a:blip r:embed="rId2"/>
              <a:stretch>
                <a:fillRect l="0" t="-126" r="0" b="-126"/>
              </a:stretch>
            </a:blipFill>
          </p:spPr>
        </p:sp>
      </p:grpSp>
      <p:sp>
        <p:nvSpPr>
          <p:cNvPr name="TextBox 4" id="4"/>
          <p:cNvSpPr txBox="true"/>
          <p:nvPr/>
        </p:nvSpPr>
        <p:spPr>
          <a:xfrm rot="0">
            <a:off x="1028700" y="1895141"/>
            <a:ext cx="9763125" cy="1017905"/>
          </a:xfrm>
          <a:prstGeom prst="rect">
            <a:avLst/>
          </a:prstGeom>
        </p:spPr>
        <p:txBody>
          <a:bodyPr anchor="t" rtlCol="false" tIns="0" lIns="0" bIns="0" rIns="0">
            <a:spAutoFit/>
          </a:bodyPr>
          <a:lstStyle/>
          <a:p>
            <a:pPr algn="l" marL="0" indent="0" lvl="0">
              <a:lnSpc>
                <a:spcPts val="6699"/>
              </a:lnSpc>
            </a:pPr>
            <a:r>
              <a:rPr lang="en-US" sz="6699" spc="-200">
                <a:solidFill>
                  <a:srgbClr val="00AAFF"/>
                </a:solidFill>
                <a:latin typeface="ITC Avant Garde Gothic"/>
                <a:ea typeface="ITC Avant Garde Gothic"/>
                <a:cs typeface="ITC Avant Garde Gothic"/>
                <a:sym typeface="ITC Avant Garde Gothic"/>
              </a:rPr>
              <a:t>T</a:t>
            </a:r>
            <a:r>
              <a:rPr lang="en-US" sz="6699" spc="-200">
                <a:solidFill>
                  <a:srgbClr val="00AAFF"/>
                </a:solidFill>
                <a:latin typeface="ITC Avant Garde Gothic"/>
                <a:ea typeface="ITC Avant Garde Gothic"/>
                <a:cs typeface="ITC Avant Garde Gothic"/>
                <a:sym typeface="ITC Avant Garde Gothic"/>
              </a:rPr>
              <a:t>esting and Enforcement</a:t>
            </a:r>
          </a:p>
        </p:txBody>
      </p:sp>
      <p:grpSp>
        <p:nvGrpSpPr>
          <p:cNvPr name="Group 5" id="5"/>
          <p:cNvGrpSpPr/>
          <p:nvPr/>
        </p:nvGrpSpPr>
        <p:grpSpPr>
          <a:xfrm rot="0">
            <a:off x="-3029394" y="-593921"/>
            <a:ext cx="4846643" cy="1791955"/>
            <a:chOff x="0" y="0"/>
            <a:chExt cx="6462190" cy="2389273"/>
          </a:xfrm>
        </p:grpSpPr>
        <p:sp>
          <p:nvSpPr>
            <p:cNvPr name="Freeform 6" id="6"/>
            <p:cNvSpPr/>
            <p:nvPr/>
          </p:nvSpPr>
          <p:spPr>
            <a:xfrm flipH="false" flipV="false" rot="0">
              <a:off x="0" y="0"/>
              <a:ext cx="2389273" cy="2389273"/>
            </a:xfrm>
            <a:custGeom>
              <a:avLst/>
              <a:gdLst/>
              <a:ahLst/>
              <a:cxnLst/>
              <a:rect r="r" b="b" t="t" l="l"/>
              <a:pathLst>
                <a:path h="2389273" w="2389273">
                  <a:moveTo>
                    <a:pt x="0" y="0"/>
                  </a:moveTo>
                  <a:lnTo>
                    <a:pt x="2389273" y="0"/>
                  </a:lnTo>
                  <a:lnTo>
                    <a:pt x="2389273" y="2389273"/>
                  </a:lnTo>
                  <a:lnTo>
                    <a:pt x="0" y="238927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2036459" y="0"/>
              <a:ext cx="2389273" cy="2389273"/>
            </a:xfrm>
            <a:custGeom>
              <a:avLst/>
              <a:gdLst/>
              <a:ahLst/>
              <a:cxnLst/>
              <a:rect r="r" b="b" t="t" l="l"/>
              <a:pathLst>
                <a:path h="2389273" w="2389273">
                  <a:moveTo>
                    <a:pt x="0" y="0"/>
                  </a:moveTo>
                  <a:lnTo>
                    <a:pt x="2389273" y="0"/>
                  </a:lnTo>
                  <a:lnTo>
                    <a:pt x="2389273" y="2389273"/>
                  </a:lnTo>
                  <a:lnTo>
                    <a:pt x="0" y="238927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4072917" y="0"/>
              <a:ext cx="2389273" cy="2389273"/>
            </a:xfrm>
            <a:custGeom>
              <a:avLst/>
              <a:gdLst/>
              <a:ahLst/>
              <a:cxnLst/>
              <a:rect r="r" b="b" t="t" l="l"/>
              <a:pathLst>
                <a:path h="2389273" w="2389273">
                  <a:moveTo>
                    <a:pt x="0" y="0"/>
                  </a:moveTo>
                  <a:lnTo>
                    <a:pt x="2389273" y="0"/>
                  </a:lnTo>
                  <a:lnTo>
                    <a:pt x="2389273" y="2389273"/>
                  </a:lnTo>
                  <a:lnTo>
                    <a:pt x="0" y="238927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sp>
        <p:nvSpPr>
          <p:cNvPr name="TextBox 9" id="9"/>
          <p:cNvSpPr txBox="true"/>
          <p:nvPr/>
        </p:nvSpPr>
        <p:spPr>
          <a:xfrm rot="0">
            <a:off x="1028700" y="4398289"/>
            <a:ext cx="9200538" cy="2459736"/>
          </a:xfrm>
          <a:prstGeom prst="rect">
            <a:avLst/>
          </a:prstGeom>
        </p:spPr>
        <p:txBody>
          <a:bodyPr anchor="t" rtlCol="false" tIns="0" lIns="0" bIns="0" rIns="0">
            <a:spAutoFit/>
          </a:bodyPr>
          <a:lstStyle/>
          <a:p>
            <a:pPr algn="l">
              <a:lnSpc>
                <a:spcPts val="4917"/>
              </a:lnSpc>
            </a:pPr>
            <a:r>
              <a:rPr lang="en-US" sz="3300">
                <a:solidFill>
                  <a:srgbClr val="FFFFFF"/>
                </a:solidFill>
                <a:latin typeface="Barlow"/>
                <a:ea typeface="Barlow"/>
                <a:cs typeface="Barlow"/>
                <a:sym typeface="Barlow"/>
              </a:rPr>
              <a:t>Authentication tests verified correct operation of 802.1X.</a:t>
            </a:r>
          </a:p>
          <a:p>
            <a:pPr algn="l">
              <a:lnSpc>
                <a:spcPts val="4917"/>
              </a:lnSpc>
            </a:pPr>
            <a:r>
              <a:rPr lang="en-US" sz="3300">
                <a:solidFill>
                  <a:srgbClr val="FFFFFF"/>
                </a:solidFill>
                <a:latin typeface="Barlow"/>
                <a:ea typeface="Barlow"/>
                <a:cs typeface="Barlow"/>
                <a:sym typeface="Barlow"/>
              </a:rPr>
              <a:t> Devices were properly profiled by ISE and granted access according to the defined security policies.</a:t>
            </a:r>
          </a:p>
        </p:txBody>
      </p:sp>
    </p:spTree>
  </p:cSld>
  <p:clrMapOvr>
    <a:masterClrMapping/>
  </p:clrMapOvr>
</p:sld>
</file>

<file path=ppt/slides/slide47.xml><?xml version="1.0" encoding="utf-8"?>
<p:sld xmlns:p="http://schemas.openxmlformats.org/presentationml/2006/main" xmlns:a="http://schemas.openxmlformats.org/drawingml/2006/main" xmlns:r="http://schemas.openxmlformats.org/officeDocument/2006/relationships">
  <p:cSld>
    <p:bg>
      <p:bgPr>
        <a:solidFill>
          <a:srgbClr val="001F3F"/>
        </a:solidFill>
      </p:bgPr>
    </p:bg>
    <p:spTree>
      <p:nvGrpSpPr>
        <p:cNvPr id="1" name=""/>
        <p:cNvGrpSpPr/>
        <p:nvPr/>
      </p:nvGrpSpPr>
      <p:grpSpPr>
        <a:xfrm>
          <a:off x="0" y="0"/>
          <a:ext cx="0" cy="0"/>
          <a:chOff x="0" y="0"/>
          <a:chExt cx="0" cy="0"/>
        </a:xfrm>
      </p:grpSpPr>
      <p:grpSp>
        <p:nvGrpSpPr>
          <p:cNvPr name="Group 2" id="2"/>
          <p:cNvGrpSpPr/>
          <p:nvPr/>
        </p:nvGrpSpPr>
        <p:grpSpPr>
          <a:xfrm rot="0">
            <a:off x="-1078618" y="0"/>
            <a:ext cx="19880792" cy="10287000"/>
            <a:chOff x="0" y="0"/>
            <a:chExt cx="4463982" cy="2309817"/>
          </a:xfrm>
        </p:grpSpPr>
        <p:sp>
          <p:nvSpPr>
            <p:cNvPr name="Freeform 3" id="3"/>
            <p:cNvSpPr/>
            <p:nvPr/>
          </p:nvSpPr>
          <p:spPr>
            <a:xfrm flipH="false" flipV="false" rot="0">
              <a:off x="0" y="0"/>
              <a:ext cx="4463982" cy="2309817"/>
            </a:xfrm>
            <a:custGeom>
              <a:avLst/>
              <a:gdLst/>
              <a:ahLst/>
              <a:cxnLst/>
              <a:rect r="r" b="b" t="t" l="l"/>
              <a:pathLst>
                <a:path h="2309817" w="4463982">
                  <a:moveTo>
                    <a:pt x="0" y="0"/>
                  </a:moveTo>
                  <a:lnTo>
                    <a:pt x="4463982" y="0"/>
                  </a:lnTo>
                  <a:lnTo>
                    <a:pt x="4463982" y="2309817"/>
                  </a:lnTo>
                  <a:lnTo>
                    <a:pt x="0" y="2309817"/>
                  </a:lnTo>
                  <a:close/>
                </a:path>
              </a:pathLst>
            </a:custGeom>
            <a:blipFill>
              <a:blip r:embed="rId2"/>
              <a:stretch>
                <a:fillRect l="0" t="-77145" r="0" b="-77145"/>
              </a:stretch>
            </a:blipFill>
          </p:spPr>
        </p:sp>
      </p:grpSp>
      <p:sp>
        <p:nvSpPr>
          <p:cNvPr name="TextBox 4" id="4"/>
          <p:cNvSpPr txBox="true"/>
          <p:nvPr/>
        </p:nvSpPr>
        <p:spPr>
          <a:xfrm rot="0">
            <a:off x="6505575" y="3921124"/>
            <a:ext cx="5276850" cy="1222376"/>
          </a:xfrm>
          <a:prstGeom prst="rect">
            <a:avLst/>
          </a:prstGeom>
        </p:spPr>
        <p:txBody>
          <a:bodyPr anchor="t" rtlCol="false" tIns="0" lIns="0" bIns="0" rIns="0">
            <a:spAutoFit/>
          </a:bodyPr>
          <a:lstStyle/>
          <a:p>
            <a:pPr algn="l" marL="0" indent="0" lvl="0">
              <a:lnSpc>
                <a:spcPts val="8000"/>
              </a:lnSpc>
              <a:spcBef>
                <a:spcPct val="0"/>
              </a:spcBef>
            </a:pPr>
            <a:r>
              <a:rPr lang="en-US" b="true" sz="8000" spc="-240" strike="noStrike" u="none">
                <a:solidFill>
                  <a:srgbClr val="00FFFF"/>
                </a:solidFill>
                <a:latin typeface="ITC Avant Garde Gothic Bold"/>
                <a:ea typeface="ITC Avant Garde Gothic Bold"/>
                <a:cs typeface="ITC Avant Garde Gothic Bold"/>
                <a:sym typeface="ITC Avant Garde Gothic Bold"/>
              </a:rPr>
              <a:t>Thank You</a:t>
            </a:r>
          </a:p>
        </p:txBody>
      </p:sp>
      <p:grpSp>
        <p:nvGrpSpPr>
          <p:cNvPr name="Group 5" id="5"/>
          <p:cNvGrpSpPr/>
          <p:nvPr/>
        </p:nvGrpSpPr>
        <p:grpSpPr>
          <a:xfrm rot="0">
            <a:off x="14835979" y="8083550"/>
            <a:ext cx="4846643" cy="1791955"/>
            <a:chOff x="0" y="0"/>
            <a:chExt cx="6462190" cy="2389273"/>
          </a:xfrm>
        </p:grpSpPr>
        <p:sp>
          <p:nvSpPr>
            <p:cNvPr name="Freeform 6" id="6"/>
            <p:cNvSpPr/>
            <p:nvPr/>
          </p:nvSpPr>
          <p:spPr>
            <a:xfrm flipH="false" flipV="false" rot="0">
              <a:off x="0" y="0"/>
              <a:ext cx="2389273" cy="2389273"/>
            </a:xfrm>
            <a:custGeom>
              <a:avLst/>
              <a:gdLst/>
              <a:ahLst/>
              <a:cxnLst/>
              <a:rect r="r" b="b" t="t" l="l"/>
              <a:pathLst>
                <a:path h="2389273" w="2389273">
                  <a:moveTo>
                    <a:pt x="0" y="0"/>
                  </a:moveTo>
                  <a:lnTo>
                    <a:pt x="2389273" y="0"/>
                  </a:lnTo>
                  <a:lnTo>
                    <a:pt x="2389273" y="2389273"/>
                  </a:lnTo>
                  <a:lnTo>
                    <a:pt x="0" y="238927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2036459" y="0"/>
              <a:ext cx="2389273" cy="2389273"/>
            </a:xfrm>
            <a:custGeom>
              <a:avLst/>
              <a:gdLst/>
              <a:ahLst/>
              <a:cxnLst/>
              <a:rect r="r" b="b" t="t" l="l"/>
              <a:pathLst>
                <a:path h="2389273" w="2389273">
                  <a:moveTo>
                    <a:pt x="0" y="0"/>
                  </a:moveTo>
                  <a:lnTo>
                    <a:pt x="2389273" y="0"/>
                  </a:lnTo>
                  <a:lnTo>
                    <a:pt x="2389273" y="2389273"/>
                  </a:lnTo>
                  <a:lnTo>
                    <a:pt x="0" y="238927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4072917" y="0"/>
              <a:ext cx="2389273" cy="2389273"/>
            </a:xfrm>
            <a:custGeom>
              <a:avLst/>
              <a:gdLst/>
              <a:ahLst/>
              <a:cxnLst/>
              <a:rect r="r" b="b" t="t" l="l"/>
              <a:pathLst>
                <a:path h="2389273" w="2389273">
                  <a:moveTo>
                    <a:pt x="0" y="0"/>
                  </a:moveTo>
                  <a:lnTo>
                    <a:pt x="2389273" y="0"/>
                  </a:lnTo>
                  <a:lnTo>
                    <a:pt x="2389273" y="2389273"/>
                  </a:lnTo>
                  <a:lnTo>
                    <a:pt x="0" y="238927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B1F3A"/>
        </a:solidFill>
      </p:bgPr>
    </p:bg>
    <p:spTree>
      <p:nvGrpSpPr>
        <p:cNvPr id="1" name=""/>
        <p:cNvGrpSpPr/>
        <p:nvPr/>
      </p:nvGrpSpPr>
      <p:grpSpPr>
        <a:xfrm>
          <a:off x="0" y="0"/>
          <a:ext cx="0" cy="0"/>
          <a:chOff x="0" y="0"/>
          <a:chExt cx="0" cy="0"/>
        </a:xfrm>
      </p:grpSpPr>
      <p:grpSp>
        <p:nvGrpSpPr>
          <p:cNvPr name="Group 2" id="2"/>
          <p:cNvGrpSpPr/>
          <p:nvPr/>
        </p:nvGrpSpPr>
        <p:grpSpPr>
          <a:xfrm rot="0">
            <a:off x="3085521" y="1545872"/>
            <a:ext cx="10815209" cy="5798398"/>
            <a:chOff x="0" y="0"/>
            <a:chExt cx="1874220" cy="1004833"/>
          </a:xfrm>
        </p:grpSpPr>
        <p:sp>
          <p:nvSpPr>
            <p:cNvPr name="Freeform 3" id="3"/>
            <p:cNvSpPr/>
            <p:nvPr/>
          </p:nvSpPr>
          <p:spPr>
            <a:xfrm flipH="false" flipV="false" rot="0">
              <a:off x="0" y="0"/>
              <a:ext cx="1874220" cy="1004833"/>
            </a:xfrm>
            <a:custGeom>
              <a:avLst/>
              <a:gdLst/>
              <a:ahLst/>
              <a:cxnLst/>
              <a:rect r="r" b="b" t="t" l="l"/>
              <a:pathLst>
                <a:path h="1004833" w="1874220">
                  <a:moveTo>
                    <a:pt x="0" y="0"/>
                  </a:moveTo>
                  <a:lnTo>
                    <a:pt x="1874220" y="0"/>
                  </a:lnTo>
                  <a:lnTo>
                    <a:pt x="1874220" y="1004833"/>
                  </a:lnTo>
                  <a:lnTo>
                    <a:pt x="0" y="1004833"/>
                  </a:lnTo>
                  <a:close/>
                </a:path>
              </a:pathLst>
            </a:custGeom>
            <a:blipFill>
              <a:blip r:embed="rId2"/>
              <a:stretch>
                <a:fillRect l="-698" t="0" r="-698" b="0"/>
              </a:stretch>
            </a:blipFill>
          </p:spPr>
        </p:sp>
      </p:grpSp>
      <p:grpSp>
        <p:nvGrpSpPr>
          <p:cNvPr name="Group 4" id="4"/>
          <p:cNvGrpSpPr/>
          <p:nvPr/>
        </p:nvGrpSpPr>
        <p:grpSpPr>
          <a:xfrm rot="0">
            <a:off x="775011" y="-174696"/>
            <a:ext cx="15888406" cy="1470712"/>
            <a:chOff x="0" y="0"/>
            <a:chExt cx="21184541" cy="1960949"/>
          </a:xfrm>
        </p:grpSpPr>
        <p:sp>
          <p:nvSpPr>
            <p:cNvPr name="TextBox 5" id="5"/>
            <p:cNvSpPr txBox="true"/>
            <p:nvPr/>
          </p:nvSpPr>
          <p:spPr>
            <a:xfrm rot="0">
              <a:off x="0" y="666812"/>
              <a:ext cx="21184541" cy="1294137"/>
            </a:xfrm>
            <a:prstGeom prst="rect">
              <a:avLst/>
            </a:prstGeom>
          </p:spPr>
          <p:txBody>
            <a:bodyPr anchor="t" rtlCol="false" tIns="0" lIns="0" bIns="0" rIns="0">
              <a:spAutoFit/>
            </a:bodyPr>
            <a:lstStyle/>
            <a:p>
              <a:pPr algn="l" marL="0" indent="0" lvl="0">
                <a:lnSpc>
                  <a:spcPts val="6930"/>
                </a:lnSpc>
              </a:pPr>
              <a:r>
                <a:rPr lang="en-US" b="true" sz="6300" spc="-63">
                  <a:solidFill>
                    <a:srgbClr val="00BFFF"/>
                  </a:solidFill>
                  <a:latin typeface="Telegraf Bold"/>
                  <a:ea typeface="Telegraf Bold"/>
                  <a:cs typeface="Telegraf Bold"/>
                  <a:sym typeface="Telegraf Bold"/>
                </a:rPr>
                <a:t>Network Topology Overview</a:t>
              </a:r>
            </a:p>
          </p:txBody>
        </p:sp>
        <p:sp>
          <p:nvSpPr>
            <p:cNvPr name="TextBox 6" id="6"/>
            <p:cNvSpPr txBox="true"/>
            <p:nvPr/>
          </p:nvSpPr>
          <p:spPr>
            <a:xfrm rot="0">
              <a:off x="0" y="-9525"/>
              <a:ext cx="21184541" cy="98487"/>
            </a:xfrm>
            <a:prstGeom prst="rect">
              <a:avLst/>
            </a:prstGeom>
          </p:spPr>
          <p:txBody>
            <a:bodyPr anchor="t" rtlCol="false" tIns="0" lIns="0" bIns="0" rIns="0">
              <a:spAutoFit/>
            </a:bodyPr>
            <a:lstStyle/>
            <a:p>
              <a:pPr algn="l" marL="0" indent="0" lvl="0">
                <a:lnSpc>
                  <a:spcPts val="488"/>
                </a:lnSpc>
              </a:pPr>
              <a:r>
                <a:rPr lang="en-US" b="true" sz="443" spc="-4">
                  <a:solidFill>
                    <a:srgbClr val="00BFFF"/>
                  </a:solidFill>
                  <a:latin typeface="Telegraf Bold"/>
                  <a:ea typeface="Telegraf Bold"/>
                  <a:cs typeface="Telegraf Bold"/>
                  <a:sym typeface="Telegraf Bold"/>
                </a:rPr>
                <a:t>Overview</a:t>
              </a:r>
            </a:p>
          </p:txBody>
        </p:sp>
      </p:grpSp>
      <p:sp>
        <p:nvSpPr>
          <p:cNvPr name="TextBox 7" id="7"/>
          <p:cNvSpPr txBox="true"/>
          <p:nvPr/>
        </p:nvSpPr>
        <p:spPr>
          <a:xfrm rot="0">
            <a:off x="105128" y="7016679"/>
            <a:ext cx="18077744" cy="3580765"/>
          </a:xfrm>
          <a:prstGeom prst="rect">
            <a:avLst/>
          </a:prstGeom>
        </p:spPr>
        <p:txBody>
          <a:bodyPr anchor="t" rtlCol="false" tIns="0" lIns="0" bIns="0" rIns="0">
            <a:spAutoFit/>
          </a:bodyPr>
          <a:lstStyle/>
          <a:p>
            <a:pPr algn="ctr">
              <a:lnSpc>
                <a:spcPts val="4759"/>
              </a:lnSpc>
            </a:pPr>
          </a:p>
          <a:p>
            <a:pPr algn="ctr">
              <a:lnSpc>
                <a:spcPts val="4759"/>
              </a:lnSpc>
            </a:pPr>
            <a:r>
              <a:rPr lang="en-US" sz="3399">
                <a:solidFill>
                  <a:srgbClr val="FFFFFF"/>
                </a:solidFill>
                <a:latin typeface="Canva Sans"/>
                <a:ea typeface="Canva Sans"/>
                <a:cs typeface="Canva Sans"/>
                <a:sym typeface="Canva Sans"/>
              </a:rPr>
              <a:t>This enterprise network is </a:t>
            </a:r>
            <a:r>
              <a:rPr lang="en-US" sz="3399">
                <a:solidFill>
                  <a:srgbClr val="FFFFFF"/>
                </a:solidFill>
                <a:latin typeface="Canva Sans"/>
                <a:ea typeface="Canva Sans"/>
                <a:cs typeface="Canva Sans"/>
                <a:sym typeface="Canva Sans"/>
              </a:rPr>
              <a:t>designed with full segmentation across HQ, DMZ, and Branches. The architecture includes core routing, access switches, firewalls, servers, and WAN connections to ensure security, scalability, and organized communication across all departments.</a:t>
            </a:r>
          </a:p>
          <a:p>
            <a:pPr algn="ctr">
              <a:lnSpc>
                <a:spcPts val="4759"/>
              </a:lnSpc>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B1F3A"/>
        </a:solidFill>
      </p:bgPr>
    </p:bg>
    <p:spTree>
      <p:nvGrpSpPr>
        <p:cNvPr id="1" name=""/>
        <p:cNvGrpSpPr/>
        <p:nvPr/>
      </p:nvGrpSpPr>
      <p:grpSpPr>
        <a:xfrm>
          <a:off x="0" y="0"/>
          <a:ext cx="0" cy="0"/>
          <a:chOff x="0" y="0"/>
          <a:chExt cx="0" cy="0"/>
        </a:xfrm>
      </p:grpSpPr>
      <p:grpSp>
        <p:nvGrpSpPr>
          <p:cNvPr name="Group 2" id="2"/>
          <p:cNvGrpSpPr/>
          <p:nvPr/>
        </p:nvGrpSpPr>
        <p:grpSpPr>
          <a:xfrm rot="0">
            <a:off x="3085521" y="1545872"/>
            <a:ext cx="10815209" cy="5798398"/>
            <a:chOff x="0" y="0"/>
            <a:chExt cx="1874220" cy="1004833"/>
          </a:xfrm>
        </p:grpSpPr>
        <p:sp>
          <p:nvSpPr>
            <p:cNvPr name="Freeform 3" id="3"/>
            <p:cNvSpPr/>
            <p:nvPr/>
          </p:nvSpPr>
          <p:spPr>
            <a:xfrm flipH="false" flipV="false" rot="0">
              <a:off x="0" y="0"/>
              <a:ext cx="1874220" cy="1004833"/>
            </a:xfrm>
            <a:custGeom>
              <a:avLst/>
              <a:gdLst/>
              <a:ahLst/>
              <a:cxnLst/>
              <a:rect r="r" b="b" t="t" l="l"/>
              <a:pathLst>
                <a:path h="1004833" w="1874220">
                  <a:moveTo>
                    <a:pt x="0" y="0"/>
                  </a:moveTo>
                  <a:lnTo>
                    <a:pt x="1874220" y="0"/>
                  </a:lnTo>
                  <a:lnTo>
                    <a:pt x="1874220" y="1004833"/>
                  </a:lnTo>
                  <a:lnTo>
                    <a:pt x="0" y="1004833"/>
                  </a:lnTo>
                  <a:close/>
                </a:path>
              </a:pathLst>
            </a:custGeom>
            <a:blipFill>
              <a:blip r:embed="rId2"/>
              <a:stretch>
                <a:fillRect l="-698" t="0" r="-698" b="0"/>
              </a:stretch>
            </a:blipFill>
          </p:spPr>
        </p:sp>
      </p:grpSp>
      <p:grpSp>
        <p:nvGrpSpPr>
          <p:cNvPr name="Group 4" id="4"/>
          <p:cNvGrpSpPr/>
          <p:nvPr/>
        </p:nvGrpSpPr>
        <p:grpSpPr>
          <a:xfrm rot="0">
            <a:off x="548922" y="-201906"/>
            <a:ext cx="15888406" cy="1442979"/>
            <a:chOff x="0" y="0"/>
            <a:chExt cx="21184541" cy="1923972"/>
          </a:xfrm>
        </p:grpSpPr>
        <p:sp>
          <p:nvSpPr>
            <p:cNvPr name="TextBox 5" id="5"/>
            <p:cNvSpPr txBox="true"/>
            <p:nvPr/>
          </p:nvSpPr>
          <p:spPr>
            <a:xfrm rot="0">
              <a:off x="0" y="666453"/>
              <a:ext cx="21184541" cy="1257519"/>
            </a:xfrm>
            <a:prstGeom prst="rect">
              <a:avLst/>
            </a:prstGeom>
          </p:spPr>
          <p:txBody>
            <a:bodyPr anchor="t" rtlCol="false" tIns="0" lIns="0" bIns="0" rIns="0">
              <a:spAutoFit/>
            </a:bodyPr>
            <a:lstStyle/>
            <a:p>
              <a:pPr algn="l" marL="0" indent="0" lvl="0">
                <a:lnSpc>
                  <a:spcPts val="6820"/>
                </a:lnSpc>
              </a:pPr>
              <a:r>
                <a:rPr lang="en-US" b="true" sz="6200" spc="-62">
                  <a:solidFill>
                    <a:srgbClr val="00BFFF"/>
                  </a:solidFill>
                  <a:latin typeface="Telegraf Bold"/>
                  <a:ea typeface="Telegraf Bold"/>
                  <a:cs typeface="Telegraf Bold"/>
                  <a:sym typeface="Telegraf Bold"/>
                </a:rPr>
                <a:t>High-Lev</a:t>
              </a:r>
              <a:r>
                <a:rPr lang="en-US" b="true" sz="6200" spc="-62">
                  <a:solidFill>
                    <a:srgbClr val="00BFFF"/>
                  </a:solidFill>
                  <a:latin typeface="Telegraf Bold"/>
                  <a:ea typeface="Telegraf Bold"/>
                  <a:cs typeface="Telegraf Bold"/>
                  <a:sym typeface="Telegraf Bold"/>
                </a:rPr>
                <a:t>el Structure</a:t>
              </a:r>
            </a:p>
          </p:txBody>
        </p:sp>
        <p:sp>
          <p:nvSpPr>
            <p:cNvPr name="TextBox 6" id="6"/>
            <p:cNvSpPr txBox="true"/>
            <p:nvPr/>
          </p:nvSpPr>
          <p:spPr>
            <a:xfrm rot="0">
              <a:off x="0" y="-19050"/>
              <a:ext cx="21184541" cy="98128"/>
            </a:xfrm>
            <a:prstGeom prst="rect">
              <a:avLst/>
            </a:prstGeom>
          </p:spPr>
          <p:txBody>
            <a:bodyPr anchor="t" rtlCol="false" tIns="0" lIns="0" bIns="0" rIns="0">
              <a:spAutoFit/>
            </a:bodyPr>
            <a:lstStyle/>
            <a:p>
              <a:pPr algn="l" marL="0" indent="0" lvl="0">
                <a:lnSpc>
                  <a:spcPts val="434"/>
                </a:lnSpc>
              </a:pPr>
              <a:r>
                <a:rPr lang="en-US" b="true" sz="394" spc="-3">
                  <a:solidFill>
                    <a:srgbClr val="00BFFF"/>
                  </a:solidFill>
                  <a:latin typeface="Telegraf Bold"/>
                  <a:ea typeface="Telegraf Bold"/>
                  <a:cs typeface="Telegraf Bold"/>
                  <a:sym typeface="Telegraf Bold"/>
                </a:rPr>
                <a:t>Overview</a:t>
              </a:r>
            </a:p>
          </p:txBody>
        </p:sp>
      </p:grpSp>
      <p:sp>
        <p:nvSpPr>
          <p:cNvPr name="TextBox 7" id="7"/>
          <p:cNvSpPr txBox="true"/>
          <p:nvPr/>
        </p:nvSpPr>
        <p:spPr>
          <a:xfrm rot="0">
            <a:off x="210256" y="7590649"/>
            <a:ext cx="18077744" cy="1471930"/>
          </a:xfrm>
          <a:prstGeom prst="rect">
            <a:avLst/>
          </a:prstGeom>
        </p:spPr>
        <p:txBody>
          <a:bodyPr anchor="t" rtlCol="false" tIns="0" lIns="0" bIns="0" rIns="0">
            <a:spAutoFit/>
          </a:bodyPr>
          <a:lstStyle/>
          <a:p>
            <a:pPr algn="ctr">
              <a:lnSpc>
                <a:spcPts val="3920"/>
              </a:lnSpc>
            </a:pPr>
            <a:r>
              <a:rPr lang="en-US" sz="2800">
                <a:solidFill>
                  <a:srgbClr val="FFFFFF"/>
                </a:solidFill>
                <a:latin typeface="Canva Sans"/>
                <a:ea typeface="Canva Sans"/>
                <a:cs typeface="Canva Sans"/>
                <a:sym typeface="Canva Sans"/>
              </a:rPr>
              <a:t>The HQ contains </a:t>
            </a:r>
            <a:r>
              <a:rPr lang="en-US" sz="2800">
                <a:solidFill>
                  <a:srgbClr val="FFFFFF"/>
                </a:solidFill>
                <a:latin typeface="Canva Sans"/>
                <a:ea typeface="Canva Sans"/>
                <a:cs typeface="Canva Sans"/>
                <a:sym typeface="Canva Sans"/>
              </a:rPr>
              <a:t>th</a:t>
            </a:r>
            <a:r>
              <a:rPr lang="en-US" sz="2800">
                <a:solidFill>
                  <a:srgbClr val="FFFFFF"/>
                </a:solidFill>
                <a:latin typeface="Canva Sans"/>
                <a:ea typeface="Canva Sans"/>
                <a:cs typeface="Canva Sans"/>
                <a:sym typeface="Canva Sans"/>
              </a:rPr>
              <a:t>e</a:t>
            </a:r>
            <a:r>
              <a:rPr lang="en-US" sz="2800">
                <a:solidFill>
                  <a:srgbClr val="FFFFFF"/>
                </a:solidFill>
                <a:latin typeface="Canva Sans"/>
                <a:ea typeface="Canva Sans"/>
                <a:cs typeface="Canva Sans"/>
                <a:sym typeface="Canva Sans"/>
              </a:rPr>
              <a:t> main c</a:t>
            </a:r>
            <a:r>
              <a:rPr lang="en-US" sz="2800">
                <a:solidFill>
                  <a:srgbClr val="FFFFFF"/>
                </a:solidFill>
                <a:latin typeface="Canva Sans"/>
                <a:ea typeface="Canva Sans"/>
                <a:cs typeface="Canva Sans"/>
                <a:sym typeface="Canva Sans"/>
              </a:rPr>
              <a:t>ore </a:t>
            </a:r>
            <a:r>
              <a:rPr lang="en-US" sz="2800">
                <a:solidFill>
                  <a:srgbClr val="FFFFFF"/>
                </a:solidFill>
                <a:latin typeface="Canva Sans"/>
                <a:ea typeface="Canva Sans"/>
                <a:cs typeface="Canva Sans"/>
                <a:sym typeface="Canva Sans"/>
              </a:rPr>
              <a:t>ro</a:t>
            </a:r>
            <a:r>
              <a:rPr lang="en-US" sz="2800">
                <a:solidFill>
                  <a:srgbClr val="FFFFFF"/>
                </a:solidFill>
                <a:latin typeface="Canva Sans"/>
                <a:ea typeface="Canva Sans"/>
                <a:cs typeface="Canva Sans"/>
                <a:sym typeface="Canva Sans"/>
              </a:rPr>
              <a:t>uter</a:t>
            </a:r>
            <a:r>
              <a:rPr lang="en-US" sz="2800">
                <a:solidFill>
                  <a:srgbClr val="FFFFFF"/>
                </a:solidFill>
                <a:latin typeface="Canva Sans"/>
                <a:ea typeface="Canva Sans"/>
                <a:cs typeface="Canva Sans"/>
                <a:sym typeface="Canva Sans"/>
              </a:rPr>
              <a:t>s and a</a:t>
            </a:r>
            <a:r>
              <a:rPr lang="en-US" sz="2800">
                <a:solidFill>
                  <a:srgbClr val="FFFFFF"/>
                </a:solidFill>
                <a:latin typeface="Canva Sans"/>
                <a:ea typeface="Canva Sans"/>
                <a:cs typeface="Canva Sans"/>
                <a:sym typeface="Canva Sans"/>
              </a:rPr>
              <a:t>ccess swit</a:t>
            </a:r>
            <a:r>
              <a:rPr lang="en-US" sz="2800">
                <a:solidFill>
                  <a:srgbClr val="FFFFFF"/>
                </a:solidFill>
                <a:latin typeface="Canva Sans"/>
                <a:ea typeface="Canva Sans"/>
                <a:cs typeface="Canva Sans"/>
                <a:sym typeface="Canva Sans"/>
              </a:rPr>
              <a:t>ches. </a:t>
            </a:r>
            <a:r>
              <a:rPr lang="en-US" sz="2800">
                <a:solidFill>
                  <a:srgbClr val="FFFFFF"/>
                </a:solidFill>
                <a:latin typeface="Canva Sans"/>
                <a:ea typeface="Canva Sans"/>
                <a:cs typeface="Canva Sans"/>
                <a:sym typeface="Canva Sans"/>
              </a:rPr>
              <a:t>A DMZ</a:t>
            </a:r>
            <a:r>
              <a:rPr lang="en-US" sz="2800">
                <a:solidFill>
                  <a:srgbClr val="FFFFFF"/>
                </a:solidFill>
                <a:latin typeface="Canva Sans"/>
                <a:ea typeface="Canva Sans"/>
                <a:cs typeface="Canva Sans"/>
                <a:sym typeface="Canva Sans"/>
              </a:rPr>
              <a:t> h</a:t>
            </a:r>
            <a:r>
              <a:rPr lang="en-US" sz="2800">
                <a:solidFill>
                  <a:srgbClr val="FFFFFF"/>
                </a:solidFill>
                <a:latin typeface="Canva Sans"/>
                <a:ea typeface="Canva Sans"/>
                <a:cs typeface="Canva Sans"/>
                <a:sym typeface="Canva Sans"/>
              </a:rPr>
              <a:t>os</a:t>
            </a:r>
            <a:r>
              <a:rPr lang="en-US" sz="2800">
                <a:solidFill>
                  <a:srgbClr val="FFFFFF"/>
                </a:solidFill>
                <a:latin typeface="Canva Sans"/>
                <a:ea typeface="Canva Sans"/>
                <a:cs typeface="Canva Sans"/>
                <a:sym typeface="Canva Sans"/>
              </a:rPr>
              <a:t>t</a:t>
            </a:r>
            <a:r>
              <a:rPr lang="en-US" sz="2800">
                <a:solidFill>
                  <a:srgbClr val="FFFFFF"/>
                </a:solidFill>
                <a:latin typeface="Canva Sans"/>
                <a:ea typeface="Canva Sans"/>
                <a:cs typeface="Canva Sans"/>
                <a:sym typeface="Canva Sans"/>
              </a:rPr>
              <a:t>s</a:t>
            </a:r>
            <a:r>
              <a:rPr lang="en-US" sz="2800">
                <a:solidFill>
                  <a:srgbClr val="FFFFFF"/>
                </a:solidFill>
                <a:latin typeface="Canva Sans"/>
                <a:ea typeface="Canva Sans"/>
                <a:cs typeface="Canva Sans"/>
                <a:sym typeface="Canva Sans"/>
              </a:rPr>
              <a:t> </a:t>
            </a:r>
            <a:r>
              <a:rPr lang="en-US" sz="2800">
                <a:solidFill>
                  <a:srgbClr val="FFFFFF"/>
                </a:solidFill>
                <a:latin typeface="Canva Sans"/>
                <a:ea typeface="Canva Sans"/>
                <a:cs typeface="Canva Sans"/>
                <a:sym typeface="Canva Sans"/>
              </a:rPr>
              <a:t>publ</a:t>
            </a:r>
            <a:r>
              <a:rPr lang="en-US" sz="2800">
                <a:solidFill>
                  <a:srgbClr val="FFFFFF"/>
                </a:solidFill>
                <a:latin typeface="Canva Sans"/>
                <a:ea typeface="Canva Sans"/>
                <a:cs typeface="Canva Sans"/>
                <a:sym typeface="Canva Sans"/>
              </a:rPr>
              <a:t>ic</a:t>
            </a:r>
            <a:r>
              <a:rPr lang="en-US" sz="2800">
                <a:solidFill>
                  <a:srgbClr val="FFFFFF"/>
                </a:solidFill>
                <a:latin typeface="Canva Sans"/>
                <a:ea typeface="Canva Sans"/>
                <a:cs typeface="Canva Sans"/>
                <a:sym typeface="Canva Sans"/>
              </a:rPr>
              <a:t> </a:t>
            </a:r>
            <a:r>
              <a:rPr lang="en-US" sz="2800">
                <a:solidFill>
                  <a:srgbClr val="FFFFFF"/>
                </a:solidFill>
                <a:latin typeface="Canva Sans"/>
                <a:ea typeface="Canva Sans"/>
                <a:cs typeface="Canva Sans"/>
                <a:sym typeface="Canva Sans"/>
              </a:rPr>
              <a:t>ser</a:t>
            </a:r>
            <a:r>
              <a:rPr lang="en-US" sz="2800">
                <a:solidFill>
                  <a:srgbClr val="FFFFFF"/>
                </a:solidFill>
                <a:latin typeface="Canva Sans"/>
                <a:ea typeface="Canva Sans"/>
                <a:cs typeface="Canva Sans"/>
                <a:sym typeface="Canva Sans"/>
              </a:rPr>
              <a:t>v</a:t>
            </a:r>
            <a:r>
              <a:rPr lang="en-US" sz="2800">
                <a:solidFill>
                  <a:srgbClr val="FFFFFF"/>
                </a:solidFill>
                <a:latin typeface="Canva Sans"/>
                <a:ea typeface="Canva Sans"/>
                <a:cs typeface="Canva Sans"/>
                <a:sym typeface="Canva Sans"/>
              </a:rPr>
              <a:t>ices </a:t>
            </a:r>
            <a:r>
              <a:rPr lang="en-US" sz="2800">
                <a:solidFill>
                  <a:srgbClr val="FFFFFF"/>
                </a:solidFill>
                <a:latin typeface="Canva Sans"/>
                <a:ea typeface="Canva Sans"/>
                <a:cs typeface="Canva Sans"/>
                <a:sym typeface="Canva Sans"/>
              </a:rPr>
              <a:t>beh</a:t>
            </a:r>
            <a:r>
              <a:rPr lang="en-US" sz="2800">
                <a:solidFill>
                  <a:srgbClr val="FFFFFF"/>
                </a:solidFill>
                <a:latin typeface="Canva Sans"/>
                <a:ea typeface="Canva Sans"/>
                <a:cs typeface="Canva Sans"/>
                <a:sym typeface="Canva Sans"/>
              </a:rPr>
              <a:t>i</a:t>
            </a:r>
            <a:r>
              <a:rPr lang="en-US" sz="2800">
                <a:solidFill>
                  <a:srgbClr val="FFFFFF"/>
                </a:solidFill>
                <a:latin typeface="Canva Sans"/>
                <a:ea typeface="Canva Sans"/>
                <a:cs typeface="Canva Sans"/>
                <a:sym typeface="Canva Sans"/>
              </a:rPr>
              <a:t>nd </a:t>
            </a:r>
            <a:r>
              <a:rPr lang="en-US" sz="2800">
                <a:solidFill>
                  <a:srgbClr val="FFFFFF"/>
                </a:solidFill>
                <a:latin typeface="Canva Sans"/>
                <a:ea typeface="Canva Sans"/>
                <a:cs typeface="Canva Sans"/>
                <a:sym typeface="Canva Sans"/>
              </a:rPr>
              <a:t>the firewall</a:t>
            </a:r>
            <a:r>
              <a:rPr lang="en-US" sz="2800">
                <a:solidFill>
                  <a:srgbClr val="FFFFFF"/>
                </a:solidFill>
                <a:latin typeface="Canva Sans"/>
                <a:ea typeface="Canva Sans"/>
                <a:cs typeface="Canva Sans"/>
                <a:sym typeface="Canva Sans"/>
              </a:rPr>
              <a:t>.</a:t>
            </a:r>
            <a:r>
              <a:rPr lang="en-US" sz="2800">
                <a:solidFill>
                  <a:srgbClr val="FFFFFF"/>
                </a:solidFill>
                <a:latin typeface="Canva Sans"/>
                <a:ea typeface="Canva Sans"/>
                <a:cs typeface="Canva Sans"/>
                <a:sym typeface="Canva Sans"/>
              </a:rPr>
              <a:t> </a:t>
            </a:r>
            <a:r>
              <a:rPr lang="en-US" sz="2800">
                <a:solidFill>
                  <a:srgbClr val="FFFFFF"/>
                </a:solidFill>
                <a:latin typeface="Canva Sans"/>
                <a:ea typeface="Canva Sans"/>
                <a:cs typeface="Canva Sans"/>
                <a:sym typeface="Canva Sans"/>
              </a:rPr>
              <a:t>Multipl</a:t>
            </a:r>
            <a:r>
              <a:rPr lang="en-US" sz="2800">
                <a:solidFill>
                  <a:srgbClr val="FFFFFF"/>
                </a:solidFill>
                <a:latin typeface="Canva Sans"/>
                <a:ea typeface="Canva Sans"/>
                <a:cs typeface="Canva Sans"/>
                <a:sym typeface="Canva Sans"/>
              </a:rPr>
              <a:t>e</a:t>
            </a:r>
            <a:r>
              <a:rPr lang="en-US" sz="2800">
                <a:solidFill>
                  <a:srgbClr val="FFFFFF"/>
                </a:solidFill>
                <a:latin typeface="Canva Sans"/>
                <a:ea typeface="Canva Sans"/>
                <a:cs typeface="Canva Sans"/>
                <a:sym typeface="Canva Sans"/>
              </a:rPr>
              <a:t> b</a:t>
            </a:r>
            <a:r>
              <a:rPr lang="en-US" sz="2800">
                <a:solidFill>
                  <a:srgbClr val="FFFFFF"/>
                </a:solidFill>
                <a:latin typeface="Canva Sans"/>
                <a:ea typeface="Canva Sans"/>
                <a:cs typeface="Canva Sans"/>
                <a:sym typeface="Canva Sans"/>
              </a:rPr>
              <a:t>ran</a:t>
            </a:r>
            <a:r>
              <a:rPr lang="en-US" sz="2800">
                <a:solidFill>
                  <a:srgbClr val="FFFFFF"/>
                </a:solidFill>
                <a:latin typeface="Canva Sans"/>
                <a:ea typeface="Canva Sans"/>
                <a:cs typeface="Canva Sans"/>
                <a:sym typeface="Canva Sans"/>
              </a:rPr>
              <a:t>ches</a:t>
            </a:r>
            <a:r>
              <a:rPr lang="en-US" sz="2800">
                <a:solidFill>
                  <a:srgbClr val="FFFFFF"/>
                </a:solidFill>
                <a:latin typeface="Canva Sans"/>
                <a:ea typeface="Canva Sans"/>
                <a:cs typeface="Canva Sans"/>
                <a:sym typeface="Canva Sans"/>
              </a:rPr>
              <a:t> connect to </a:t>
            </a:r>
            <a:r>
              <a:rPr lang="en-US" sz="2800">
                <a:solidFill>
                  <a:srgbClr val="FFFFFF"/>
                </a:solidFill>
                <a:latin typeface="Canva Sans"/>
                <a:ea typeface="Canva Sans"/>
                <a:cs typeface="Canva Sans"/>
                <a:sym typeface="Canva Sans"/>
              </a:rPr>
              <a:t>HQ u</a:t>
            </a:r>
            <a:r>
              <a:rPr lang="en-US" sz="2800">
                <a:solidFill>
                  <a:srgbClr val="FFFFFF"/>
                </a:solidFill>
                <a:latin typeface="Canva Sans"/>
                <a:ea typeface="Canva Sans"/>
                <a:cs typeface="Canva Sans"/>
                <a:sym typeface="Canva Sans"/>
              </a:rPr>
              <a:t>s</a:t>
            </a:r>
            <a:r>
              <a:rPr lang="en-US" sz="2800">
                <a:solidFill>
                  <a:srgbClr val="FFFFFF"/>
                </a:solidFill>
                <a:latin typeface="Canva Sans"/>
                <a:ea typeface="Canva Sans"/>
                <a:cs typeface="Canva Sans"/>
                <a:sym typeface="Canva Sans"/>
              </a:rPr>
              <a:t>ing</a:t>
            </a:r>
            <a:r>
              <a:rPr lang="en-US" sz="2800">
                <a:solidFill>
                  <a:srgbClr val="FFFFFF"/>
                </a:solidFill>
                <a:latin typeface="Canva Sans"/>
                <a:ea typeface="Canva Sans"/>
                <a:cs typeface="Canva Sans"/>
                <a:sym typeface="Canva Sans"/>
              </a:rPr>
              <a:t> secur</a:t>
            </a:r>
            <a:r>
              <a:rPr lang="en-US" sz="2800">
                <a:solidFill>
                  <a:srgbClr val="FFFFFF"/>
                </a:solidFill>
                <a:latin typeface="Canva Sans"/>
                <a:ea typeface="Canva Sans"/>
                <a:cs typeface="Canva Sans"/>
                <a:sym typeface="Canva Sans"/>
              </a:rPr>
              <a:t>e WAN l</a:t>
            </a:r>
            <a:r>
              <a:rPr lang="en-US" sz="2800">
                <a:solidFill>
                  <a:srgbClr val="FFFFFF"/>
                </a:solidFill>
                <a:latin typeface="Canva Sans"/>
                <a:ea typeface="Canva Sans"/>
                <a:cs typeface="Canva Sans"/>
                <a:sym typeface="Canva Sans"/>
              </a:rPr>
              <a:t>i</a:t>
            </a:r>
            <a:r>
              <a:rPr lang="en-US" sz="2800">
                <a:solidFill>
                  <a:srgbClr val="FFFFFF"/>
                </a:solidFill>
                <a:latin typeface="Canva Sans"/>
                <a:ea typeface="Canva Sans"/>
                <a:cs typeface="Canva Sans"/>
                <a:sym typeface="Canva Sans"/>
              </a:rPr>
              <a:t>nks.</a:t>
            </a:r>
            <a:r>
              <a:rPr lang="en-US" sz="2800">
                <a:solidFill>
                  <a:srgbClr val="FFFFFF"/>
                </a:solidFill>
                <a:latin typeface="Canva Sans"/>
                <a:ea typeface="Canva Sans"/>
                <a:cs typeface="Canva Sans"/>
                <a:sym typeface="Canva Sans"/>
              </a:rPr>
              <a:t> </a:t>
            </a:r>
            <a:r>
              <a:rPr lang="en-US" sz="2800">
                <a:solidFill>
                  <a:srgbClr val="FFFFFF"/>
                </a:solidFill>
                <a:latin typeface="Canva Sans"/>
                <a:ea typeface="Canva Sans"/>
                <a:cs typeface="Canva Sans"/>
                <a:sym typeface="Canva Sans"/>
              </a:rPr>
              <a:t>Ea</a:t>
            </a:r>
            <a:r>
              <a:rPr lang="en-US" sz="2800">
                <a:solidFill>
                  <a:srgbClr val="FFFFFF"/>
                </a:solidFill>
                <a:latin typeface="Canva Sans"/>
                <a:ea typeface="Canva Sans"/>
                <a:cs typeface="Canva Sans"/>
                <a:sym typeface="Canva Sans"/>
              </a:rPr>
              <a:t>c</a:t>
            </a:r>
            <a:r>
              <a:rPr lang="en-US" sz="2800">
                <a:solidFill>
                  <a:srgbClr val="FFFFFF"/>
                </a:solidFill>
                <a:latin typeface="Canva Sans"/>
                <a:ea typeface="Canva Sans"/>
                <a:cs typeface="Canva Sans"/>
                <a:sym typeface="Canva Sans"/>
              </a:rPr>
              <a:t>h dep</a:t>
            </a:r>
            <a:r>
              <a:rPr lang="en-US" sz="2800">
                <a:solidFill>
                  <a:srgbClr val="FFFFFF"/>
                </a:solidFill>
                <a:latin typeface="Canva Sans"/>
                <a:ea typeface="Canva Sans"/>
                <a:cs typeface="Canva Sans"/>
                <a:sym typeface="Canva Sans"/>
              </a:rPr>
              <a:t>a</a:t>
            </a:r>
            <a:r>
              <a:rPr lang="en-US" sz="2800">
                <a:solidFill>
                  <a:srgbClr val="FFFFFF"/>
                </a:solidFill>
                <a:latin typeface="Canva Sans"/>
                <a:ea typeface="Canva Sans"/>
                <a:cs typeface="Canva Sans"/>
                <a:sym typeface="Canva Sans"/>
              </a:rPr>
              <a:t>rtmen</a:t>
            </a:r>
            <a:r>
              <a:rPr lang="en-US" sz="2800">
                <a:solidFill>
                  <a:srgbClr val="FFFFFF"/>
                </a:solidFill>
                <a:latin typeface="Canva Sans"/>
                <a:ea typeface="Canva Sans"/>
                <a:cs typeface="Canva Sans"/>
                <a:sym typeface="Canva Sans"/>
              </a:rPr>
              <a:t>t and </a:t>
            </a:r>
            <a:r>
              <a:rPr lang="en-US" sz="2800">
                <a:solidFill>
                  <a:srgbClr val="FFFFFF"/>
                </a:solidFill>
                <a:latin typeface="Canva Sans"/>
                <a:ea typeface="Canva Sans"/>
                <a:cs typeface="Canva Sans"/>
                <a:sym typeface="Canva Sans"/>
              </a:rPr>
              <a:t>b</a:t>
            </a:r>
            <a:r>
              <a:rPr lang="en-US" sz="2800">
                <a:solidFill>
                  <a:srgbClr val="FFFFFF"/>
                </a:solidFill>
                <a:latin typeface="Canva Sans"/>
                <a:ea typeface="Canva Sans"/>
                <a:cs typeface="Canva Sans"/>
                <a:sym typeface="Canva Sans"/>
              </a:rPr>
              <a:t>ran</a:t>
            </a:r>
            <a:r>
              <a:rPr lang="en-US" sz="2800">
                <a:solidFill>
                  <a:srgbClr val="FFFFFF"/>
                </a:solidFill>
                <a:latin typeface="Canva Sans"/>
                <a:ea typeface="Canva Sans"/>
                <a:cs typeface="Canva Sans"/>
                <a:sym typeface="Canva Sans"/>
              </a:rPr>
              <a:t>ch </a:t>
            </a:r>
            <a:r>
              <a:rPr lang="en-US" sz="2800">
                <a:solidFill>
                  <a:srgbClr val="FFFFFF"/>
                </a:solidFill>
                <a:latin typeface="Canva Sans"/>
                <a:ea typeface="Canva Sans"/>
                <a:cs typeface="Canva Sans"/>
                <a:sym typeface="Canva Sans"/>
              </a:rPr>
              <a:t>i</a:t>
            </a:r>
            <a:r>
              <a:rPr lang="en-US" sz="2800">
                <a:solidFill>
                  <a:srgbClr val="FFFFFF"/>
                </a:solidFill>
                <a:latin typeface="Canva Sans"/>
                <a:ea typeface="Canva Sans"/>
                <a:cs typeface="Canva Sans"/>
                <a:sym typeface="Canva Sans"/>
              </a:rPr>
              <a:t>s separat</a:t>
            </a:r>
            <a:r>
              <a:rPr lang="en-US" sz="2800">
                <a:solidFill>
                  <a:srgbClr val="FFFFFF"/>
                </a:solidFill>
                <a:latin typeface="Canva Sans"/>
                <a:ea typeface="Canva Sans"/>
                <a:cs typeface="Canva Sans"/>
                <a:sym typeface="Canva Sans"/>
              </a:rPr>
              <a:t>ed u</a:t>
            </a:r>
            <a:r>
              <a:rPr lang="en-US" sz="2800">
                <a:solidFill>
                  <a:srgbClr val="FFFFFF"/>
                </a:solidFill>
                <a:latin typeface="Canva Sans"/>
                <a:ea typeface="Canva Sans"/>
                <a:cs typeface="Canva Sans"/>
                <a:sym typeface="Canva Sans"/>
              </a:rPr>
              <a:t>si</a:t>
            </a:r>
            <a:r>
              <a:rPr lang="en-US" sz="2800">
                <a:solidFill>
                  <a:srgbClr val="FFFFFF"/>
                </a:solidFill>
                <a:latin typeface="Canva Sans"/>
                <a:ea typeface="Canva Sans"/>
                <a:cs typeface="Canva Sans"/>
                <a:sym typeface="Canva Sans"/>
              </a:rPr>
              <a:t>n</a:t>
            </a:r>
            <a:r>
              <a:rPr lang="en-US" sz="2800">
                <a:solidFill>
                  <a:srgbClr val="FFFFFF"/>
                </a:solidFill>
                <a:latin typeface="Canva Sans"/>
                <a:ea typeface="Canva Sans"/>
                <a:cs typeface="Canva Sans"/>
                <a:sym typeface="Canva Sans"/>
              </a:rPr>
              <a:t>g VLANs for bet</a:t>
            </a:r>
            <a:r>
              <a:rPr lang="en-US" sz="2800">
                <a:solidFill>
                  <a:srgbClr val="FFFFFF"/>
                </a:solidFill>
                <a:latin typeface="Canva Sans"/>
                <a:ea typeface="Canva Sans"/>
                <a:cs typeface="Canva Sans"/>
                <a:sym typeface="Canva Sans"/>
              </a:rPr>
              <a:t>t</a:t>
            </a:r>
            <a:r>
              <a:rPr lang="en-US" sz="2800">
                <a:solidFill>
                  <a:srgbClr val="FFFFFF"/>
                </a:solidFill>
                <a:latin typeface="Canva Sans"/>
                <a:ea typeface="Canva Sans"/>
                <a:cs typeface="Canva Sans"/>
                <a:sym typeface="Canva Sans"/>
              </a:rPr>
              <a:t>er</a:t>
            </a:r>
            <a:r>
              <a:rPr lang="en-US" sz="2800">
                <a:solidFill>
                  <a:srgbClr val="FFFFFF"/>
                </a:solidFill>
                <a:latin typeface="Canva Sans"/>
                <a:ea typeface="Canva Sans"/>
                <a:cs typeface="Canva Sans"/>
                <a:sym typeface="Canva Sans"/>
              </a:rPr>
              <a:t> </a:t>
            </a:r>
            <a:r>
              <a:rPr lang="en-US" sz="2800">
                <a:solidFill>
                  <a:srgbClr val="FFFFFF"/>
                </a:solidFill>
                <a:latin typeface="Canva Sans"/>
                <a:ea typeface="Canva Sans"/>
                <a:cs typeface="Canva Sans"/>
                <a:sym typeface="Canva Sans"/>
              </a:rPr>
              <a:t>se</a:t>
            </a:r>
            <a:r>
              <a:rPr lang="en-US" sz="2800">
                <a:solidFill>
                  <a:srgbClr val="FFFFFF"/>
                </a:solidFill>
                <a:latin typeface="Canva Sans"/>
                <a:ea typeface="Canva Sans"/>
                <a:cs typeface="Canva Sans"/>
                <a:sym typeface="Canva Sans"/>
              </a:rPr>
              <a:t>c</a:t>
            </a:r>
            <a:r>
              <a:rPr lang="en-US" sz="2800">
                <a:solidFill>
                  <a:srgbClr val="FFFFFF"/>
                </a:solidFill>
                <a:latin typeface="Canva Sans"/>
                <a:ea typeface="Canva Sans"/>
                <a:cs typeface="Canva Sans"/>
                <a:sym typeface="Canva Sans"/>
              </a:rPr>
              <a:t>u</a:t>
            </a:r>
            <a:r>
              <a:rPr lang="en-US" sz="2800">
                <a:solidFill>
                  <a:srgbClr val="FFFFFF"/>
                </a:solidFill>
                <a:latin typeface="Canva Sans"/>
                <a:ea typeface="Canva Sans"/>
                <a:cs typeface="Canva Sans"/>
                <a:sym typeface="Canva Sans"/>
              </a:rPr>
              <a:t>r</a:t>
            </a:r>
            <a:r>
              <a:rPr lang="en-US" sz="2800">
                <a:solidFill>
                  <a:srgbClr val="FFFFFF"/>
                </a:solidFill>
                <a:latin typeface="Canva Sans"/>
                <a:ea typeface="Canva Sans"/>
                <a:cs typeface="Canva Sans"/>
                <a:sym typeface="Canva Sans"/>
              </a:rPr>
              <a:t>ity</a:t>
            </a:r>
            <a:r>
              <a:rPr lang="en-US" sz="2800">
                <a:solidFill>
                  <a:srgbClr val="FFFFFF"/>
                </a:solidFill>
                <a:latin typeface="Canva Sans"/>
                <a:ea typeface="Canva Sans"/>
                <a:cs typeface="Canva Sans"/>
                <a:sym typeface="Canva Sans"/>
              </a:rPr>
              <a:t> a</a:t>
            </a:r>
            <a:r>
              <a:rPr lang="en-US" sz="2800">
                <a:solidFill>
                  <a:srgbClr val="FFFFFF"/>
                </a:solidFill>
                <a:latin typeface="Canva Sans"/>
                <a:ea typeface="Canva Sans"/>
                <a:cs typeface="Canva Sans"/>
                <a:sym typeface="Canva Sans"/>
              </a:rPr>
              <a:t>nd</a:t>
            </a:r>
            <a:r>
              <a:rPr lang="en-US" sz="2800">
                <a:solidFill>
                  <a:srgbClr val="FFFFFF"/>
                </a:solidFill>
                <a:latin typeface="Canva Sans"/>
                <a:ea typeface="Canva Sans"/>
                <a:cs typeface="Canva Sans"/>
                <a:sym typeface="Canva Sans"/>
              </a:rPr>
              <a:t> </a:t>
            </a:r>
            <a:r>
              <a:rPr lang="en-US" sz="2800">
                <a:solidFill>
                  <a:srgbClr val="FFFFFF"/>
                </a:solidFill>
                <a:latin typeface="Canva Sans"/>
                <a:ea typeface="Canva Sans"/>
                <a:cs typeface="Canva Sans"/>
                <a:sym typeface="Canva Sans"/>
              </a:rPr>
              <a:t>p</a:t>
            </a:r>
            <a:r>
              <a:rPr lang="en-US" sz="2800">
                <a:solidFill>
                  <a:srgbClr val="FFFFFF"/>
                </a:solidFill>
                <a:latin typeface="Canva Sans"/>
                <a:ea typeface="Canva Sans"/>
                <a:cs typeface="Canva Sans"/>
                <a:sym typeface="Canva Sans"/>
              </a:rPr>
              <a:t>er</a:t>
            </a:r>
            <a:r>
              <a:rPr lang="en-US" sz="2800">
                <a:solidFill>
                  <a:srgbClr val="FFFFFF"/>
                </a:solidFill>
                <a:latin typeface="Canva Sans"/>
                <a:ea typeface="Canva Sans"/>
                <a:cs typeface="Canva Sans"/>
                <a:sym typeface="Canva Sans"/>
              </a:rPr>
              <a:t>for</a:t>
            </a:r>
            <a:r>
              <a:rPr lang="en-US" sz="2800">
                <a:solidFill>
                  <a:srgbClr val="FFFFFF"/>
                </a:solidFill>
                <a:latin typeface="Canva Sans"/>
                <a:ea typeface="Canva Sans"/>
                <a:cs typeface="Canva Sans"/>
                <a:sym typeface="Canva Sans"/>
              </a:rPr>
              <a:t>m</a:t>
            </a:r>
            <a:r>
              <a:rPr lang="en-US" sz="2800">
                <a:solidFill>
                  <a:srgbClr val="FFFFFF"/>
                </a:solidFill>
                <a:latin typeface="Canva Sans"/>
                <a:ea typeface="Canva Sans"/>
                <a:cs typeface="Canva Sans"/>
                <a:sym typeface="Canva Sans"/>
              </a:rPr>
              <a:t>anc</a:t>
            </a:r>
            <a:r>
              <a:rPr lang="en-US" sz="2800">
                <a:solidFill>
                  <a:srgbClr val="FFFFFF"/>
                </a:solidFill>
                <a:latin typeface="Canva Sans"/>
                <a:ea typeface="Canva Sans"/>
                <a:cs typeface="Canva Sans"/>
                <a:sym typeface="Canva Sans"/>
              </a:rPr>
              <a:t>e.</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B1F3A"/>
        </a:solidFill>
      </p:bgPr>
    </p:bg>
    <p:spTree>
      <p:nvGrpSpPr>
        <p:cNvPr id="1" name=""/>
        <p:cNvGrpSpPr/>
        <p:nvPr/>
      </p:nvGrpSpPr>
      <p:grpSpPr>
        <a:xfrm>
          <a:off x="0" y="0"/>
          <a:ext cx="0" cy="0"/>
          <a:chOff x="0" y="0"/>
          <a:chExt cx="0" cy="0"/>
        </a:xfrm>
      </p:grpSpPr>
      <p:grpSp>
        <p:nvGrpSpPr>
          <p:cNvPr name="Group 2" id="2"/>
          <p:cNvGrpSpPr/>
          <p:nvPr/>
        </p:nvGrpSpPr>
        <p:grpSpPr>
          <a:xfrm rot="0">
            <a:off x="3085521" y="1545872"/>
            <a:ext cx="10815209" cy="5798398"/>
            <a:chOff x="0" y="0"/>
            <a:chExt cx="1874220" cy="1004833"/>
          </a:xfrm>
        </p:grpSpPr>
        <p:sp>
          <p:nvSpPr>
            <p:cNvPr name="Freeform 3" id="3"/>
            <p:cNvSpPr/>
            <p:nvPr/>
          </p:nvSpPr>
          <p:spPr>
            <a:xfrm flipH="false" flipV="false" rot="0">
              <a:off x="0" y="0"/>
              <a:ext cx="1874220" cy="1004833"/>
            </a:xfrm>
            <a:custGeom>
              <a:avLst/>
              <a:gdLst/>
              <a:ahLst/>
              <a:cxnLst/>
              <a:rect r="r" b="b" t="t" l="l"/>
              <a:pathLst>
                <a:path h="1004833" w="1874220">
                  <a:moveTo>
                    <a:pt x="0" y="0"/>
                  </a:moveTo>
                  <a:lnTo>
                    <a:pt x="1874220" y="0"/>
                  </a:lnTo>
                  <a:lnTo>
                    <a:pt x="1874220" y="1004833"/>
                  </a:lnTo>
                  <a:lnTo>
                    <a:pt x="0" y="1004833"/>
                  </a:lnTo>
                  <a:close/>
                </a:path>
              </a:pathLst>
            </a:custGeom>
            <a:blipFill>
              <a:blip r:embed="rId2"/>
              <a:stretch>
                <a:fillRect l="-698" t="0" r="-698" b="0"/>
              </a:stretch>
            </a:blipFill>
          </p:spPr>
        </p:sp>
      </p:grpSp>
      <p:grpSp>
        <p:nvGrpSpPr>
          <p:cNvPr name="Group 4" id="4"/>
          <p:cNvGrpSpPr/>
          <p:nvPr/>
        </p:nvGrpSpPr>
        <p:grpSpPr>
          <a:xfrm rot="0">
            <a:off x="548922" y="-193537"/>
            <a:ext cx="15888406" cy="1425594"/>
            <a:chOff x="0" y="0"/>
            <a:chExt cx="21184541" cy="1900792"/>
          </a:xfrm>
        </p:grpSpPr>
        <p:sp>
          <p:nvSpPr>
            <p:cNvPr name="TextBox 5" id="5"/>
            <p:cNvSpPr txBox="true"/>
            <p:nvPr/>
          </p:nvSpPr>
          <p:spPr>
            <a:xfrm rot="0">
              <a:off x="0" y="657667"/>
              <a:ext cx="21184541" cy="1243125"/>
            </a:xfrm>
            <a:prstGeom prst="rect">
              <a:avLst/>
            </a:prstGeom>
          </p:spPr>
          <p:txBody>
            <a:bodyPr anchor="t" rtlCol="false" tIns="0" lIns="0" bIns="0" rIns="0">
              <a:spAutoFit/>
            </a:bodyPr>
            <a:lstStyle/>
            <a:p>
              <a:pPr algn="l" marL="0" indent="0" lvl="0">
                <a:lnSpc>
                  <a:spcPts val="6710"/>
                </a:lnSpc>
              </a:pPr>
              <a:r>
                <a:rPr lang="en-US" b="true" sz="6100" spc="-61">
                  <a:solidFill>
                    <a:srgbClr val="00BFFF"/>
                  </a:solidFill>
                  <a:latin typeface="Telegraf Bold"/>
                  <a:ea typeface="Telegraf Bold"/>
                  <a:cs typeface="Telegraf Bold"/>
                  <a:sym typeface="Telegraf Bold"/>
                </a:rPr>
                <a:t>Main Componen</a:t>
              </a:r>
              <a:r>
                <a:rPr lang="en-US" b="true" sz="6100" spc="-61">
                  <a:solidFill>
                    <a:srgbClr val="00BFFF"/>
                  </a:solidFill>
                  <a:latin typeface="Telegraf Bold"/>
                  <a:ea typeface="Telegraf Bold"/>
                  <a:cs typeface="Telegraf Bold"/>
                  <a:sym typeface="Telegraf Bold"/>
                </a:rPr>
                <a:t>ts</a:t>
              </a:r>
            </a:p>
          </p:txBody>
        </p:sp>
        <p:sp>
          <p:nvSpPr>
            <p:cNvPr name="TextBox 6" id="6"/>
            <p:cNvSpPr txBox="true"/>
            <p:nvPr/>
          </p:nvSpPr>
          <p:spPr>
            <a:xfrm rot="0">
              <a:off x="0" y="-9525"/>
              <a:ext cx="21184541" cy="79817"/>
            </a:xfrm>
            <a:prstGeom prst="rect">
              <a:avLst/>
            </a:prstGeom>
          </p:spPr>
          <p:txBody>
            <a:bodyPr anchor="t" rtlCol="false" tIns="0" lIns="0" bIns="0" rIns="0">
              <a:spAutoFit/>
            </a:bodyPr>
            <a:lstStyle/>
            <a:p>
              <a:pPr algn="l" marL="0" indent="0" lvl="0">
                <a:lnSpc>
                  <a:spcPts val="385"/>
                </a:lnSpc>
              </a:pPr>
              <a:r>
                <a:rPr lang="en-US" b="true" sz="350" spc="-3">
                  <a:solidFill>
                    <a:srgbClr val="00BFFF"/>
                  </a:solidFill>
                  <a:latin typeface="Telegraf Bold"/>
                  <a:ea typeface="Telegraf Bold"/>
                  <a:cs typeface="Telegraf Bold"/>
                  <a:sym typeface="Telegraf Bold"/>
                </a:rPr>
                <a:t>Overview</a:t>
              </a:r>
            </a:p>
          </p:txBody>
        </p:sp>
      </p:grpSp>
      <p:sp>
        <p:nvSpPr>
          <p:cNvPr name="TextBox 7" id="7"/>
          <p:cNvSpPr txBox="true"/>
          <p:nvPr/>
        </p:nvSpPr>
        <p:spPr>
          <a:xfrm rot="0">
            <a:off x="319125" y="7901093"/>
            <a:ext cx="17649749" cy="2051280"/>
          </a:xfrm>
          <a:prstGeom prst="rect">
            <a:avLst/>
          </a:prstGeom>
        </p:spPr>
        <p:txBody>
          <a:bodyPr anchor="t" rtlCol="false" tIns="0" lIns="0" bIns="0" rIns="0">
            <a:spAutoFit/>
          </a:bodyPr>
          <a:lstStyle/>
          <a:p>
            <a:pPr algn="l">
              <a:lnSpc>
                <a:spcPts val="4102"/>
              </a:lnSpc>
            </a:pPr>
            <a:r>
              <a:rPr lang="en-US" sz="2930">
                <a:solidFill>
                  <a:srgbClr val="FFFFFF"/>
                </a:solidFill>
                <a:latin typeface="Canva Sans"/>
                <a:ea typeface="Canva Sans"/>
                <a:cs typeface="Canva Sans"/>
                <a:sym typeface="Canva Sans"/>
              </a:rPr>
              <a:t>The network consis</a:t>
            </a:r>
            <a:r>
              <a:rPr lang="en-US" sz="2930">
                <a:solidFill>
                  <a:srgbClr val="FFFFFF"/>
                </a:solidFill>
                <a:latin typeface="Canva Sans"/>
                <a:ea typeface="Canva Sans"/>
                <a:cs typeface="Canva Sans"/>
                <a:sym typeface="Canva Sans"/>
              </a:rPr>
              <a:t>ts of:</a:t>
            </a:r>
          </a:p>
          <a:p>
            <a:pPr algn="l">
              <a:lnSpc>
                <a:spcPts val="4102"/>
              </a:lnSpc>
            </a:pPr>
            <a:r>
              <a:rPr lang="en-US" sz="2930">
                <a:solidFill>
                  <a:srgbClr val="FFFFFF"/>
                </a:solidFill>
                <a:latin typeface="Canva Sans"/>
                <a:ea typeface="Canva Sans"/>
                <a:cs typeface="Canva Sans"/>
                <a:sym typeface="Canva Sans"/>
              </a:rPr>
              <a:t> – C</a:t>
            </a:r>
            <a:r>
              <a:rPr lang="en-US" sz="2930">
                <a:solidFill>
                  <a:srgbClr val="FFFFFF"/>
                </a:solidFill>
                <a:latin typeface="Canva Sans"/>
                <a:ea typeface="Canva Sans"/>
                <a:cs typeface="Canva Sans"/>
                <a:sym typeface="Canva Sans"/>
              </a:rPr>
              <a:t>ore </a:t>
            </a:r>
            <a:r>
              <a:rPr lang="en-US" sz="2930">
                <a:solidFill>
                  <a:srgbClr val="FFFFFF"/>
                </a:solidFill>
                <a:latin typeface="Canva Sans"/>
                <a:ea typeface="Canva Sans"/>
                <a:cs typeface="Canva Sans"/>
                <a:sym typeface="Canva Sans"/>
              </a:rPr>
              <a:t>ro</a:t>
            </a:r>
            <a:r>
              <a:rPr lang="en-US" sz="2930">
                <a:solidFill>
                  <a:srgbClr val="FFFFFF"/>
                </a:solidFill>
                <a:latin typeface="Canva Sans"/>
                <a:ea typeface="Canva Sans"/>
                <a:cs typeface="Canva Sans"/>
                <a:sym typeface="Canva Sans"/>
              </a:rPr>
              <a:t>uter</a:t>
            </a:r>
            <a:r>
              <a:rPr lang="en-US" sz="2930">
                <a:solidFill>
                  <a:srgbClr val="FFFFFF"/>
                </a:solidFill>
                <a:latin typeface="Canva Sans"/>
                <a:ea typeface="Canva Sans"/>
                <a:cs typeface="Canva Sans"/>
                <a:sym typeface="Canva Sans"/>
              </a:rPr>
              <a:t>s for internal routing                  – A</a:t>
            </a:r>
            <a:r>
              <a:rPr lang="en-US" sz="2930">
                <a:solidFill>
                  <a:srgbClr val="FFFFFF"/>
                </a:solidFill>
                <a:latin typeface="Canva Sans"/>
                <a:ea typeface="Canva Sans"/>
                <a:cs typeface="Canva Sans"/>
                <a:sym typeface="Canva Sans"/>
              </a:rPr>
              <a:t>ccess swit</a:t>
            </a:r>
            <a:r>
              <a:rPr lang="en-US" sz="2930">
                <a:solidFill>
                  <a:srgbClr val="FFFFFF"/>
                </a:solidFill>
                <a:latin typeface="Canva Sans"/>
                <a:ea typeface="Canva Sans"/>
                <a:cs typeface="Canva Sans"/>
                <a:sym typeface="Canva Sans"/>
              </a:rPr>
              <a:t>ches f</a:t>
            </a:r>
            <a:r>
              <a:rPr lang="en-US" sz="2930">
                <a:solidFill>
                  <a:srgbClr val="FFFFFF"/>
                </a:solidFill>
                <a:latin typeface="Canva Sans"/>
                <a:ea typeface="Canva Sans"/>
                <a:cs typeface="Canva Sans"/>
                <a:sym typeface="Canva Sans"/>
              </a:rPr>
              <a:t>or</a:t>
            </a:r>
            <a:r>
              <a:rPr lang="en-US" sz="2930">
                <a:solidFill>
                  <a:srgbClr val="FFFFFF"/>
                </a:solidFill>
                <a:latin typeface="Canva Sans"/>
                <a:ea typeface="Canva Sans"/>
                <a:cs typeface="Canva Sans"/>
                <a:sym typeface="Canva Sans"/>
              </a:rPr>
              <a:t> </a:t>
            </a:r>
            <a:r>
              <a:rPr lang="en-US" sz="2930">
                <a:solidFill>
                  <a:srgbClr val="FFFFFF"/>
                </a:solidFill>
                <a:latin typeface="Canva Sans"/>
                <a:ea typeface="Canva Sans"/>
                <a:cs typeface="Canva Sans"/>
                <a:sym typeface="Canva Sans"/>
              </a:rPr>
              <a:t>u</a:t>
            </a:r>
            <a:r>
              <a:rPr lang="en-US" sz="2930">
                <a:solidFill>
                  <a:srgbClr val="FFFFFF"/>
                </a:solidFill>
                <a:latin typeface="Canva Sans"/>
                <a:ea typeface="Canva Sans"/>
                <a:cs typeface="Canva Sans"/>
                <a:sym typeface="Canva Sans"/>
              </a:rPr>
              <a:t>ser conn</a:t>
            </a:r>
            <a:r>
              <a:rPr lang="en-US" sz="2930">
                <a:solidFill>
                  <a:srgbClr val="FFFFFF"/>
                </a:solidFill>
                <a:latin typeface="Canva Sans"/>
                <a:ea typeface="Canva Sans"/>
                <a:cs typeface="Canva Sans"/>
                <a:sym typeface="Canva Sans"/>
              </a:rPr>
              <a:t>ect</a:t>
            </a:r>
            <a:r>
              <a:rPr lang="en-US" sz="2930">
                <a:solidFill>
                  <a:srgbClr val="FFFFFF"/>
                </a:solidFill>
                <a:latin typeface="Canva Sans"/>
                <a:ea typeface="Canva Sans"/>
                <a:cs typeface="Canva Sans"/>
                <a:sym typeface="Canva Sans"/>
              </a:rPr>
              <a:t>ivity</a:t>
            </a:r>
          </a:p>
          <a:p>
            <a:pPr algn="l">
              <a:lnSpc>
                <a:spcPts val="4102"/>
              </a:lnSpc>
            </a:pPr>
            <a:r>
              <a:rPr lang="en-US" sz="2930">
                <a:solidFill>
                  <a:srgbClr val="FFFFFF"/>
                </a:solidFill>
                <a:latin typeface="Canva Sans"/>
                <a:ea typeface="Canva Sans"/>
                <a:cs typeface="Canva Sans"/>
                <a:sym typeface="Canva Sans"/>
              </a:rPr>
              <a:t>–</a:t>
            </a:r>
            <a:r>
              <a:rPr lang="en-US" sz="2930">
                <a:solidFill>
                  <a:srgbClr val="FFFFFF"/>
                </a:solidFill>
                <a:latin typeface="Canva Sans"/>
                <a:ea typeface="Canva Sans"/>
                <a:cs typeface="Canva Sans"/>
                <a:sym typeface="Canva Sans"/>
              </a:rPr>
              <a:t> For</a:t>
            </a:r>
            <a:r>
              <a:rPr lang="en-US" sz="2930">
                <a:solidFill>
                  <a:srgbClr val="FFFFFF"/>
                </a:solidFill>
                <a:latin typeface="Canva Sans"/>
                <a:ea typeface="Canva Sans"/>
                <a:cs typeface="Canva Sans"/>
                <a:sym typeface="Canva Sans"/>
              </a:rPr>
              <a:t>tiGate firewall for sec</a:t>
            </a:r>
            <a:r>
              <a:rPr lang="en-US" sz="2930">
                <a:solidFill>
                  <a:srgbClr val="FFFFFF"/>
                </a:solidFill>
                <a:latin typeface="Canva Sans"/>
                <a:ea typeface="Canva Sans"/>
                <a:cs typeface="Canva Sans"/>
                <a:sym typeface="Canva Sans"/>
              </a:rPr>
              <a:t>urity                        – S</a:t>
            </a:r>
            <a:r>
              <a:rPr lang="en-US" sz="2930">
                <a:solidFill>
                  <a:srgbClr val="FFFFFF"/>
                </a:solidFill>
                <a:latin typeface="Canva Sans"/>
                <a:ea typeface="Canva Sans"/>
                <a:cs typeface="Canva Sans"/>
                <a:sym typeface="Canva Sans"/>
              </a:rPr>
              <a:t>erv</a:t>
            </a:r>
            <a:r>
              <a:rPr lang="en-US" sz="2930">
                <a:solidFill>
                  <a:srgbClr val="FFFFFF"/>
                </a:solidFill>
                <a:latin typeface="Canva Sans"/>
                <a:ea typeface="Canva Sans"/>
                <a:cs typeface="Canva Sans"/>
                <a:sym typeface="Canva Sans"/>
              </a:rPr>
              <a:t>ers</a:t>
            </a:r>
            <a:r>
              <a:rPr lang="en-US" sz="2930">
                <a:solidFill>
                  <a:srgbClr val="FFFFFF"/>
                </a:solidFill>
                <a:latin typeface="Canva Sans"/>
                <a:ea typeface="Canva Sans"/>
                <a:cs typeface="Canva Sans"/>
                <a:sym typeface="Canva Sans"/>
              </a:rPr>
              <a:t> for internal services</a:t>
            </a:r>
          </a:p>
          <a:p>
            <a:pPr algn="l">
              <a:lnSpc>
                <a:spcPts val="4102"/>
              </a:lnSpc>
            </a:pPr>
            <a:r>
              <a:rPr lang="en-US" sz="2930">
                <a:solidFill>
                  <a:srgbClr val="FFFFFF"/>
                </a:solidFill>
                <a:latin typeface="Canva Sans"/>
                <a:ea typeface="Canva Sans"/>
                <a:cs typeface="Canva Sans"/>
                <a:sym typeface="Canva Sans"/>
              </a:rPr>
              <a:t> – DMZ for</a:t>
            </a:r>
            <a:r>
              <a:rPr lang="en-US" sz="2930">
                <a:solidFill>
                  <a:srgbClr val="FFFFFF"/>
                </a:solidFill>
                <a:latin typeface="Canva Sans"/>
                <a:ea typeface="Canva Sans"/>
                <a:cs typeface="Canva Sans"/>
                <a:sym typeface="Canva Sans"/>
              </a:rPr>
              <a:t> public-facing</a:t>
            </a:r>
            <a:r>
              <a:rPr lang="en-US" sz="2930">
                <a:solidFill>
                  <a:srgbClr val="FFFFFF"/>
                </a:solidFill>
                <a:latin typeface="Canva Sans"/>
                <a:ea typeface="Canva Sans"/>
                <a:cs typeface="Canva Sans"/>
                <a:sym typeface="Canva Sans"/>
              </a:rPr>
              <a:t> servic</a:t>
            </a:r>
            <a:r>
              <a:rPr lang="en-US" sz="2930">
                <a:solidFill>
                  <a:srgbClr val="FFFFFF"/>
                </a:solidFill>
                <a:latin typeface="Canva Sans"/>
                <a:ea typeface="Canva Sans"/>
                <a:cs typeface="Canva Sans"/>
                <a:sym typeface="Canva Sans"/>
              </a:rPr>
              <a:t>es                     </a:t>
            </a:r>
            <a:r>
              <a:rPr lang="en-US" sz="2930">
                <a:solidFill>
                  <a:srgbClr val="FFFFFF"/>
                </a:solidFill>
                <a:latin typeface="Canva Sans"/>
                <a:ea typeface="Canva Sans"/>
                <a:cs typeface="Canva Sans"/>
                <a:sym typeface="Canva Sans"/>
              </a:rPr>
              <a:t>– Bran</a:t>
            </a:r>
            <a:r>
              <a:rPr lang="en-US" sz="2930">
                <a:solidFill>
                  <a:srgbClr val="FFFFFF"/>
                </a:solidFill>
                <a:latin typeface="Canva Sans"/>
                <a:ea typeface="Canva Sans"/>
                <a:cs typeface="Canva Sans"/>
                <a:sym typeface="Canva Sans"/>
              </a:rPr>
              <a:t>ch rout</a:t>
            </a:r>
            <a:r>
              <a:rPr lang="en-US" sz="2930">
                <a:solidFill>
                  <a:srgbClr val="FFFFFF"/>
                </a:solidFill>
                <a:latin typeface="Canva Sans"/>
                <a:ea typeface="Canva Sans"/>
                <a:cs typeface="Canva Sans"/>
                <a:sym typeface="Canva Sans"/>
              </a:rPr>
              <a:t>ers and </a:t>
            </a:r>
            <a:r>
              <a:rPr lang="en-US" sz="2930">
                <a:solidFill>
                  <a:srgbClr val="FFFFFF"/>
                </a:solidFill>
                <a:latin typeface="Canva Sans"/>
                <a:ea typeface="Canva Sans"/>
                <a:cs typeface="Canva Sans"/>
                <a:sym typeface="Canva Sans"/>
              </a:rPr>
              <a:t>switches for remo</a:t>
            </a:r>
            <a:r>
              <a:rPr lang="en-US" sz="2930">
                <a:solidFill>
                  <a:srgbClr val="FFFFFF"/>
                </a:solidFill>
                <a:latin typeface="Canva Sans"/>
                <a:ea typeface="Canva Sans"/>
                <a:cs typeface="Canva Sans"/>
                <a:sym typeface="Canva Sans"/>
              </a:rPr>
              <a:t>t</a:t>
            </a:r>
            <a:r>
              <a:rPr lang="en-US" sz="2930">
                <a:solidFill>
                  <a:srgbClr val="FFFFFF"/>
                </a:solidFill>
                <a:latin typeface="Canva Sans"/>
                <a:ea typeface="Canva Sans"/>
                <a:cs typeface="Canva Sans"/>
                <a:sym typeface="Canva Sans"/>
              </a:rPr>
              <a:t>e</a:t>
            </a:r>
            <a:r>
              <a:rPr lang="en-US" sz="2930">
                <a:solidFill>
                  <a:srgbClr val="FFFFFF"/>
                </a:solidFill>
                <a:latin typeface="Canva Sans"/>
                <a:ea typeface="Canva Sans"/>
                <a:cs typeface="Canva Sans"/>
                <a:sym typeface="Canva Sans"/>
              </a:rPr>
              <a:t> conn</a:t>
            </a:r>
            <a:r>
              <a:rPr lang="en-US" sz="2930">
                <a:solidFill>
                  <a:srgbClr val="FFFFFF"/>
                </a:solidFill>
                <a:latin typeface="Canva Sans"/>
                <a:ea typeface="Canva Sans"/>
                <a:cs typeface="Canva Sans"/>
                <a:sym typeface="Canva Sans"/>
              </a:rPr>
              <a:t>e</a:t>
            </a:r>
            <a:r>
              <a:rPr lang="en-US" sz="2930">
                <a:solidFill>
                  <a:srgbClr val="FFFFFF"/>
                </a:solidFill>
                <a:latin typeface="Canva Sans"/>
                <a:ea typeface="Canva Sans"/>
                <a:cs typeface="Canva Sans"/>
                <a:sym typeface="Canva Sans"/>
              </a:rPr>
              <a:t>ctiv</a:t>
            </a:r>
            <a:r>
              <a:rPr lang="en-US" sz="2930">
                <a:solidFill>
                  <a:srgbClr val="FFFFFF"/>
                </a:solidFill>
                <a:latin typeface="Canva Sans"/>
                <a:ea typeface="Canva Sans"/>
                <a:cs typeface="Canva Sans"/>
                <a:sym typeface="Canva Sans"/>
              </a:rPr>
              <a:t>ity</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B1F3A"/>
        </a:solidFill>
      </p:bgPr>
    </p:bg>
    <p:spTree>
      <p:nvGrpSpPr>
        <p:cNvPr id="1" name=""/>
        <p:cNvGrpSpPr/>
        <p:nvPr/>
      </p:nvGrpSpPr>
      <p:grpSpPr>
        <a:xfrm>
          <a:off x="0" y="0"/>
          <a:ext cx="0" cy="0"/>
          <a:chOff x="0" y="0"/>
          <a:chExt cx="0" cy="0"/>
        </a:xfrm>
      </p:grpSpPr>
      <p:grpSp>
        <p:nvGrpSpPr>
          <p:cNvPr name="Group 2" id="2"/>
          <p:cNvGrpSpPr/>
          <p:nvPr/>
        </p:nvGrpSpPr>
        <p:grpSpPr>
          <a:xfrm rot="0">
            <a:off x="3085521" y="1545872"/>
            <a:ext cx="10815209" cy="5798398"/>
            <a:chOff x="0" y="0"/>
            <a:chExt cx="1874220" cy="1004833"/>
          </a:xfrm>
        </p:grpSpPr>
        <p:sp>
          <p:nvSpPr>
            <p:cNvPr name="Freeform 3" id="3"/>
            <p:cNvSpPr/>
            <p:nvPr/>
          </p:nvSpPr>
          <p:spPr>
            <a:xfrm flipH="false" flipV="false" rot="0">
              <a:off x="0" y="0"/>
              <a:ext cx="1874220" cy="1004833"/>
            </a:xfrm>
            <a:custGeom>
              <a:avLst/>
              <a:gdLst/>
              <a:ahLst/>
              <a:cxnLst/>
              <a:rect r="r" b="b" t="t" l="l"/>
              <a:pathLst>
                <a:path h="1004833" w="1874220">
                  <a:moveTo>
                    <a:pt x="0" y="0"/>
                  </a:moveTo>
                  <a:lnTo>
                    <a:pt x="1874220" y="0"/>
                  </a:lnTo>
                  <a:lnTo>
                    <a:pt x="1874220" y="1004833"/>
                  </a:lnTo>
                  <a:lnTo>
                    <a:pt x="0" y="1004833"/>
                  </a:lnTo>
                  <a:close/>
                </a:path>
              </a:pathLst>
            </a:custGeom>
            <a:blipFill>
              <a:blip r:embed="rId2"/>
              <a:stretch>
                <a:fillRect l="-698" t="0" r="-698" b="0"/>
              </a:stretch>
            </a:blipFill>
          </p:spPr>
        </p:sp>
      </p:grpSp>
      <p:grpSp>
        <p:nvGrpSpPr>
          <p:cNvPr name="Group 4" id="4"/>
          <p:cNvGrpSpPr/>
          <p:nvPr/>
        </p:nvGrpSpPr>
        <p:grpSpPr>
          <a:xfrm rot="0">
            <a:off x="548922" y="-363104"/>
            <a:ext cx="15888406" cy="1694820"/>
            <a:chOff x="0" y="0"/>
            <a:chExt cx="21184541" cy="2259761"/>
          </a:xfrm>
        </p:grpSpPr>
        <p:sp>
          <p:nvSpPr>
            <p:cNvPr name="TextBox 5" id="5"/>
            <p:cNvSpPr txBox="true"/>
            <p:nvPr/>
          </p:nvSpPr>
          <p:spPr>
            <a:xfrm rot="0">
              <a:off x="0" y="799677"/>
              <a:ext cx="21184541" cy="1460083"/>
            </a:xfrm>
            <a:prstGeom prst="rect">
              <a:avLst/>
            </a:prstGeom>
          </p:spPr>
          <p:txBody>
            <a:bodyPr anchor="t" rtlCol="false" tIns="0" lIns="0" bIns="0" rIns="0">
              <a:spAutoFit/>
            </a:bodyPr>
            <a:lstStyle/>
            <a:p>
              <a:pPr algn="l" marL="0" indent="0" lvl="0">
                <a:lnSpc>
                  <a:spcPts val="7810"/>
                </a:lnSpc>
              </a:pPr>
              <a:r>
                <a:rPr lang="en-US" b="true" sz="7100" spc="-71">
                  <a:solidFill>
                    <a:srgbClr val="00BFFF"/>
                  </a:solidFill>
                  <a:latin typeface="Telegraf Bold"/>
                  <a:ea typeface="Telegraf Bold"/>
                  <a:cs typeface="Telegraf Bold"/>
                  <a:sym typeface="Telegraf Bold"/>
                </a:rPr>
                <a:t>Data Flow</a:t>
              </a:r>
            </a:p>
          </p:txBody>
        </p:sp>
        <p:sp>
          <p:nvSpPr>
            <p:cNvPr name="TextBox 6" id="6"/>
            <p:cNvSpPr txBox="true"/>
            <p:nvPr/>
          </p:nvSpPr>
          <p:spPr>
            <a:xfrm rot="0">
              <a:off x="0" y="-9525"/>
              <a:ext cx="21184541" cy="231352"/>
            </a:xfrm>
            <a:prstGeom prst="rect">
              <a:avLst/>
            </a:prstGeom>
          </p:spPr>
          <p:txBody>
            <a:bodyPr anchor="t" rtlCol="false" tIns="0" lIns="0" bIns="0" rIns="0">
              <a:spAutoFit/>
            </a:bodyPr>
            <a:lstStyle/>
            <a:p>
              <a:pPr algn="l" marL="0" indent="0" lvl="0">
                <a:lnSpc>
                  <a:spcPts val="1210"/>
                </a:lnSpc>
              </a:pPr>
              <a:r>
                <a:rPr lang="en-US" b="true" sz="1100" spc="-11">
                  <a:solidFill>
                    <a:srgbClr val="00BFFF"/>
                  </a:solidFill>
                  <a:latin typeface="Telegraf Bold"/>
                  <a:ea typeface="Telegraf Bold"/>
                  <a:cs typeface="Telegraf Bold"/>
                  <a:sym typeface="Telegraf Bold"/>
                </a:rPr>
                <a:t>Overview</a:t>
              </a:r>
            </a:p>
          </p:txBody>
        </p:sp>
      </p:grpSp>
      <p:sp>
        <p:nvSpPr>
          <p:cNvPr name="TextBox 7" id="7"/>
          <p:cNvSpPr txBox="true"/>
          <p:nvPr/>
        </p:nvSpPr>
        <p:spPr>
          <a:xfrm rot="0">
            <a:off x="319125" y="7724159"/>
            <a:ext cx="17649749" cy="1534141"/>
          </a:xfrm>
          <a:prstGeom prst="rect">
            <a:avLst/>
          </a:prstGeom>
        </p:spPr>
        <p:txBody>
          <a:bodyPr anchor="t" rtlCol="false" tIns="0" lIns="0" bIns="0" rIns="0">
            <a:spAutoFit/>
          </a:bodyPr>
          <a:lstStyle/>
          <a:p>
            <a:pPr algn="l">
              <a:lnSpc>
                <a:spcPts val="4102"/>
              </a:lnSpc>
            </a:pPr>
            <a:r>
              <a:rPr lang="en-US" sz="2930">
                <a:solidFill>
                  <a:srgbClr val="FFFFFF"/>
                </a:solidFill>
                <a:latin typeface="Canva Sans"/>
                <a:ea typeface="Canva Sans"/>
                <a:cs typeface="Canva Sans"/>
                <a:sym typeface="Canva Sans"/>
              </a:rPr>
              <a:t>User traffic</a:t>
            </a:r>
            <a:r>
              <a:rPr lang="en-US" sz="2930">
                <a:solidFill>
                  <a:srgbClr val="FFFFFF"/>
                </a:solidFill>
                <a:latin typeface="Canva Sans"/>
                <a:ea typeface="Canva Sans"/>
                <a:cs typeface="Canva Sans"/>
                <a:sym typeface="Canva Sans"/>
              </a:rPr>
              <a:t> fl</a:t>
            </a:r>
            <a:r>
              <a:rPr lang="en-US" sz="2930">
                <a:solidFill>
                  <a:srgbClr val="FFFFFF"/>
                </a:solidFill>
                <a:latin typeface="Canva Sans"/>
                <a:ea typeface="Canva Sans"/>
                <a:cs typeface="Canva Sans"/>
                <a:sym typeface="Canva Sans"/>
              </a:rPr>
              <a:t>ow</a:t>
            </a:r>
            <a:r>
              <a:rPr lang="en-US" sz="2930">
                <a:solidFill>
                  <a:srgbClr val="FFFFFF"/>
                </a:solidFill>
                <a:latin typeface="Canva Sans"/>
                <a:ea typeface="Canva Sans"/>
                <a:cs typeface="Canva Sans"/>
                <a:sym typeface="Canva Sans"/>
              </a:rPr>
              <a:t>s from a</a:t>
            </a:r>
            <a:r>
              <a:rPr lang="en-US" sz="2930">
                <a:solidFill>
                  <a:srgbClr val="FFFFFF"/>
                </a:solidFill>
                <a:latin typeface="Canva Sans"/>
                <a:ea typeface="Canva Sans"/>
                <a:cs typeface="Canva Sans"/>
                <a:sym typeface="Canva Sans"/>
              </a:rPr>
              <a:t>ccess swit</a:t>
            </a:r>
            <a:r>
              <a:rPr lang="en-US" sz="2930">
                <a:solidFill>
                  <a:srgbClr val="FFFFFF"/>
                </a:solidFill>
                <a:latin typeface="Canva Sans"/>
                <a:ea typeface="Canva Sans"/>
                <a:cs typeface="Canva Sans"/>
                <a:sym typeface="Canva Sans"/>
              </a:rPr>
              <a:t>ches t</a:t>
            </a:r>
            <a:r>
              <a:rPr lang="en-US" sz="2930">
                <a:solidFill>
                  <a:srgbClr val="FFFFFF"/>
                </a:solidFill>
                <a:latin typeface="Canva Sans"/>
                <a:ea typeface="Canva Sans"/>
                <a:cs typeface="Canva Sans"/>
                <a:sym typeface="Canva Sans"/>
              </a:rPr>
              <a:t>o</a:t>
            </a:r>
            <a:r>
              <a:rPr lang="en-US" sz="2930">
                <a:solidFill>
                  <a:srgbClr val="FFFFFF"/>
                </a:solidFill>
                <a:latin typeface="Canva Sans"/>
                <a:ea typeface="Canva Sans"/>
                <a:cs typeface="Canva Sans"/>
                <a:sym typeface="Canva Sans"/>
              </a:rPr>
              <a:t> the cor</a:t>
            </a:r>
            <a:r>
              <a:rPr lang="en-US" sz="2930">
                <a:solidFill>
                  <a:srgbClr val="FFFFFF"/>
                </a:solidFill>
                <a:latin typeface="Canva Sans"/>
                <a:ea typeface="Canva Sans"/>
                <a:cs typeface="Canva Sans"/>
                <a:sym typeface="Canva Sans"/>
              </a:rPr>
              <a:t>e, </a:t>
            </a:r>
            <a:r>
              <a:rPr lang="en-US" sz="2930">
                <a:solidFill>
                  <a:srgbClr val="FFFFFF"/>
                </a:solidFill>
                <a:latin typeface="Canva Sans"/>
                <a:ea typeface="Canva Sans"/>
                <a:cs typeface="Canva Sans"/>
                <a:sym typeface="Canva Sans"/>
              </a:rPr>
              <a:t>then</a:t>
            </a:r>
            <a:r>
              <a:rPr lang="en-US" sz="2930">
                <a:solidFill>
                  <a:srgbClr val="FFFFFF"/>
                </a:solidFill>
                <a:latin typeface="Canva Sans"/>
                <a:ea typeface="Canva Sans"/>
                <a:cs typeface="Canva Sans"/>
                <a:sym typeface="Canva Sans"/>
              </a:rPr>
              <a:t> to </a:t>
            </a:r>
            <a:r>
              <a:rPr lang="en-US" sz="2930">
                <a:solidFill>
                  <a:srgbClr val="FFFFFF"/>
                </a:solidFill>
                <a:latin typeface="Canva Sans"/>
                <a:ea typeface="Canva Sans"/>
                <a:cs typeface="Canva Sans"/>
                <a:sym typeface="Canva Sans"/>
              </a:rPr>
              <a:t>the firewall and serv</a:t>
            </a:r>
            <a:r>
              <a:rPr lang="en-US" sz="2930">
                <a:solidFill>
                  <a:srgbClr val="FFFFFF"/>
                </a:solidFill>
                <a:latin typeface="Canva Sans"/>
                <a:ea typeface="Canva Sans"/>
                <a:cs typeface="Canva Sans"/>
                <a:sym typeface="Canva Sans"/>
              </a:rPr>
              <a:t>ers.</a:t>
            </a:r>
            <a:r>
              <a:rPr lang="en-US" sz="2930">
                <a:solidFill>
                  <a:srgbClr val="FFFFFF"/>
                </a:solidFill>
                <a:latin typeface="Canva Sans"/>
                <a:ea typeface="Canva Sans"/>
                <a:cs typeface="Canva Sans"/>
                <a:sym typeface="Canva Sans"/>
              </a:rPr>
              <a:t> Branch traffic moves through the WAN into HQ to</a:t>
            </a:r>
            <a:r>
              <a:rPr lang="en-US" sz="2930">
                <a:solidFill>
                  <a:srgbClr val="FFFFFF"/>
                </a:solidFill>
                <a:latin typeface="Canva Sans"/>
                <a:ea typeface="Canva Sans"/>
                <a:cs typeface="Canva Sans"/>
                <a:sym typeface="Canva Sans"/>
              </a:rPr>
              <a:t> access required</a:t>
            </a:r>
            <a:r>
              <a:rPr lang="en-US" sz="2930">
                <a:solidFill>
                  <a:srgbClr val="FFFFFF"/>
                </a:solidFill>
                <a:latin typeface="Canva Sans"/>
                <a:ea typeface="Canva Sans"/>
                <a:cs typeface="Canva Sans"/>
                <a:sym typeface="Canva Sans"/>
              </a:rPr>
              <a:t> servic</a:t>
            </a:r>
            <a:r>
              <a:rPr lang="en-US" sz="2930">
                <a:solidFill>
                  <a:srgbClr val="FFFFFF"/>
                </a:solidFill>
                <a:latin typeface="Canva Sans"/>
                <a:ea typeface="Canva Sans"/>
                <a:cs typeface="Canva Sans"/>
                <a:sym typeface="Canva Sans"/>
              </a:rPr>
              <a:t>es. This structur</a:t>
            </a:r>
            <a:r>
              <a:rPr lang="en-US" sz="2930">
                <a:solidFill>
                  <a:srgbClr val="FFFFFF"/>
                </a:solidFill>
                <a:latin typeface="Canva Sans"/>
                <a:ea typeface="Canva Sans"/>
                <a:cs typeface="Canva Sans"/>
                <a:sym typeface="Canva Sans"/>
              </a:rPr>
              <a:t>ed flow ensures controlled, </a:t>
            </a:r>
            <a:r>
              <a:rPr lang="en-US" sz="2930">
                <a:solidFill>
                  <a:srgbClr val="FFFFFF"/>
                </a:solidFill>
                <a:latin typeface="Canva Sans"/>
                <a:ea typeface="Canva Sans"/>
                <a:cs typeface="Canva Sans"/>
                <a:sym typeface="Canva Sans"/>
              </a:rPr>
              <a:t>secure communication across all network segme</a:t>
            </a:r>
            <a:r>
              <a:rPr lang="en-US" sz="2930">
                <a:solidFill>
                  <a:srgbClr val="FFFFFF"/>
                </a:solidFill>
                <a:latin typeface="Canva Sans"/>
                <a:ea typeface="Canva Sans"/>
                <a:cs typeface="Canva Sans"/>
                <a:sym typeface="Canva Sans"/>
              </a:rPr>
              <a:t>nts.</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01F3F"/>
        </a:solidFill>
      </p:bgPr>
    </p:bg>
    <p:spTree>
      <p:nvGrpSpPr>
        <p:cNvPr id="1" name=""/>
        <p:cNvGrpSpPr/>
        <p:nvPr/>
      </p:nvGrpSpPr>
      <p:grpSpPr>
        <a:xfrm>
          <a:off x="0" y="0"/>
          <a:ext cx="0" cy="0"/>
          <a:chOff x="0" y="0"/>
          <a:chExt cx="0" cy="0"/>
        </a:xfrm>
      </p:grpSpPr>
      <p:grpSp>
        <p:nvGrpSpPr>
          <p:cNvPr name="Group 2" id="2"/>
          <p:cNvGrpSpPr/>
          <p:nvPr/>
        </p:nvGrpSpPr>
        <p:grpSpPr>
          <a:xfrm rot="0">
            <a:off x="666750" y="2090208"/>
            <a:ext cx="16954500" cy="7404647"/>
            <a:chOff x="0" y="0"/>
            <a:chExt cx="2626696" cy="1147174"/>
          </a:xfrm>
        </p:grpSpPr>
        <p:sp>
          <p:nvSpPr>
            <p:cNvPr name="Freeform 3" id="3"/>
            <p:cNvSpPr/>
            <p:nvPr/>
          </p:nvSpPr>
          <p:spPr>
            <a:xfrm flipH="false" flipV="false" rot="0">
              <a:off x="0" y="0"/>
              <a:ext cx="2626696" cy="1147174"/>
            </a:xfrm>
            <a:custGeom>
              <a:avLst/>
              <a:gdLst/>
              <a:ahLst/>
              <a:cxnLst/>
              <a:rect r="r" b="b" t="t" l="l"/>
              <a:pathLst>
                <a:path h="1147174" w="2626696">
                  <a:moveTo>
                    <a:pt x="31964" y="0"/>
                  </a:moveTo>
                  <a:lnTo>
                    <a:pt x="2594732" y="0"/>
                  </a:lnTo>
                  <a:cubicBezTo>
                    <a:pt x="2612385" y="0"/>
                    <a:pt x="2626696" y="14311"/>
                    <a:pt x="2626696" y="31964"/>
                  </a:cubicBezTo>
                  <a:lnTo>
                    <a:pt x="2626696" y="1115210"/>
                  </a:lnTo>
                  <a:cubicBezTo>
                    <a:pt x="2626696" y="1123687"/>
                    <a:pt x="2623328" y="1131817"/>
                    <a:pt x="2617334" y="1137812"/>
                  </a:cubicBezTo>
                  <a:cubicBezTo>
                    <a:pt x="2611339" y="1143806"/>
                    <a:pt x="2603209" y="1147174"/>
                    <a:pt x="2594732" y="1147174"/>
                  </a:cubicBezTo>
                  <a:lnTo>
                    <a:pt x="31964" y="1147174"/>
                  </a:lnTo>
                  <a:cubicBezTo>
                    <a:pt x="23487" y="1147174"/>
                    <a:pt x="15356" y="1143806"/>
                    <a:pt x="9362" y="1137812"/>
                  </a:cubicBezTo>
                  <a:cubicBezTo>
                    <a:pt x="3368" y="1131817"/>
                    <a:pt x="0" y="1123687"/>
                    <a:pt x="0" y="1115210"/>
                  </a:cubicBezTo>
                  <a:lnTo>
                    <a:pt x="0" y="31964"/>
                  </a:lnTo>
                  <a:cubicBezTo>
                    <a:pt x="0" y="23487"/>
                    <a:pt x="3368" y="15356"/>
                    <a:pt x="9362" y="9362"/>
                  </a:cubicBezTo>
                  <a:cubicBezTo>
                    <a:pt x="15356" y="3368"/>
                    <a:pt x="23487" y="0"/>
                    <a:pt x="31964" y="0"/>
                  </a:cubicBezTo>
                  <a:close/>
                </a:path>
              </a:pathLst>
            </a:custGeom>
            <a:blipFill>
              <a:blip r:embed="rId2"/>
              <a:stretch>
                <a:fillRect l="-344" t="0" r="-344" b="0"/>
              </a:stretch>
            </a:blipFill>
          </p:spPr>
        </p:sp>
      </p:grpSp>
      <p:sp>
        <p:nvSpPr>
          <p:cNvPr name="TextBox 4" id="4"/>
          <p:cNvSpPr txBox="true"/>
          <p:nvPr/>
        </p:nvSpPr>
        <p:spPr>
          <a:xfrm rot="0">
            <a:off x="1028700" y="769705"/>
            <a:ext cx="11915930" cy="1193672"/>
          </a:xfrm>
          <a:prstGeom prst="rect">
            <a:avLst/>
          </a:prstGeom>
        </p:spPr>
        <p:txBody>
          <a:bodyPr anchor="t" rtlCol="false" tIns="0" lIns="0" bIns="0" rIns="0">
            <a:spAutoFit/>
          </a:bodyPr>
          <a:lstStyle/>
          <a:p>
            <a:pPr algn="l" marL="0" indent="0" lvl="0">
              <a:lnSpc>
                <a:spcPts val="8513"/>
              </a:lnSpc>
            </a:pPr>
            <a:r>
              <a:rPr lang="en-US" b="true" sz="7739" spc="-77">
                <a:solidFill>
                  <a:srgbClr val="00BFFF"/>
                </a:solidFill>
                <a:latin typeface="Telegraf Bold"/>
                <a:ea typeface="Telegraf Bold"/>
                <a:cs typeface="Telegraf Bold"/>
                <a:sym typeface="Telegraf Bold"/>
              </a:rPr>
              <a:t>HQ Acc</a:t>
            </a:r>
            <a:r>
              <a:rPr lang="en-US" b="true" sz="7739" spc="-77">
                <a:solidFill>
                  <a:srgbClr val="00BFFF"/>
                </a:solidFill>
                <a:latin typeface="Telegraf Bold"/>
                <a:ea typeface="Telegraf Bold"/>
                <a:cs typeface="Telegraf Bold"/>
                <a:sym typeface="Telegraf Bold"/>
              </a:rPr>
              <a:t>ess Switches</a:t>
            </a:r>
          </a:p>
        </p:txBody>
      </p:sp>
      <p:sp>
        <p:nvSpPr>
          <p:cNvPr name="TextBox 5" id="5"/>
          <p:cNvSpPr txBox="true"/>
          <p:nvPr/>
        </p:nvSpPr>
        <p:spPr>
          <a:xfrm rot="0">
            <a:off x="1038070" y="344925"/>
            <a:ext cx="11915930" cy="443830"/>
          </a:xfrm>
          <a:prstGeom prst="rect">
            <a:avLst/>
          </a:prstGeom>
        </p:spPr>
        <p:txBody>
          <a:bodyPr anchor="t" rtlCol="false" tIns="0" lIns="0" bIns="0" rIns="0">
            <a:spAutoFit/>
          </a:bodyPr>
          <a:lstStyle/>
          <a:p>
            <a:pPr algn="l" marL="0" indent="0" lvl="0">
              <a:lnSpc>
                <a:spcPts val="3131"/>
              </a:lnSpc>
            </a:pPr>
            <a:r>
              <a:rPr lang="en-US" b="true" sz="2846" spc="-28">
                <a:solidFill>
                  <a:srgbClr val="00BFFF"/>
                </a:solidFill>
                <a:latin typeface="Telegraf Bold"/>
                <a:ea typeface="Telegraf Bold"/>
                <a:cs typeface="Telegraf Bold"/>
                <a:sym typeface="Telegraf Bold"/>
              </a:rPr>
              <a:t>Part 1</a:t>
            </a:r>
          </a:p>
        </p:txBody>
      </p:sp>
      <p:sp>
        <p:nvSpPr>
          <p:cNvPr name="TextBox 6" id="6"/>
          <p:cNvSpPr txBox="true"/>
          <p:nvPr/>
        </p:nvSpPr>
        <p:spPr>
          <a:xfrm rot="0">
            <a:off x="12954000" y="9673008"/>
            <a:ext cx="4621389" cy="430085"/>
          </a:xfrm>
          <a:prstGeom prst="rect">
            <a:avLst/>
          </a:prstGeom>
        </p:spPr>
        <p:txBody>
          <a:bodyPr anchor="t" rtlCol="false" tIns="0" lIns="0" bIns="0" rIns="0">
            <a:spAutoFit/>
          </a:bodyPr>
          <a:lstStyle/>
          <a:p>
            <a:pPr algn="l" marL="0" indent="0" lvl="0">
              <a:lnSpc>
                <a:spcPts val="3594"/>
              </a:lnSpc>
              <a:spcBef>
                <a:spcPct val="0"/>
              </a:spcBef>
            </a:pPr>
            <a:r>
              <a:rPr lang="en-US" b="true" sz="2567">
                <a:solidFill>
                  <a:srgbClr val="00BFFF"/>
                </a:solidFill>
                <a:latin typeface="Proxima Nova Condensed Bold"/>
                <a:ea typeface="Proxima Nova Condensed Bold"/>
                <a:cs typeface="Proxima Nova Condensed Bold"/>
                <a:sym typeface="Proxima Nova Condensed Bold"/>
              </a:rPr>
              <a:t>PRESENTED BY ZEYAD</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DAG5fjapD74</dc:identifier>
  <dcterms:modified xsi:type="dcterms:W3CDTF">2011-08-01T06:04:30Z</dcterms:modified>
  <cp:revision>1</cp:revision>
  <dc:title>Network Infrastructure Overview</dc:title>
</cp:coreProperties>
</file>